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256" r:id="rId2"/>
    <p:sldId id="257" r:id="rId3"/>
    <p:sldId id="258" r:id="rId4"/>
    <p:sldId id="259" r:id="rId5"/>
    <p:sldId id="266" r:id="rId6"/>
    <p:sldId id="267" r:id="rId7"/>
    <p:sldId id="270" r:id="rId8"/>
    <p:sldId id="271" r:id="rId9"/>
    <p:sldId id="272" r:id="rId10"/>
    <p:sldId id="273" r:id="rId11"/>
    <p:sldId id="274" r:id="rId12"/>
    <p:sldId id="275" r:id="rId13"/>
    <p:sldId id="278" r:id="rId14"/>
    <p:sldId id="277" r:id="rId15"/>
    <p:sldId id="279" r:id="rId16"/>
    <p:sldId id="280" r:id="rId17"/>
    <p:sldId id="281" r:id="rId18"/>
    <p:sldId id="282" r:id="rId19"/>
    <p:sldId id="283" r:id="rId20"/>
    <p:sldId id="284" r:id="rId21"/>
    <p:sldId id="285" r:id="rId22"/>
    <p:sldId id="286" r:id="rId23"/>
    <p:sldId id="287" r:id="rId24"/>
    <p:sldId id="288" r:id="rId25"/>
    <p:sldId id="313" r:id="rId26"/>
    <p:sldId id="294" r:id="rId27"/>
    <p:sldId id="295" r:id="rId28"/>
    <p:sldId id="302" r:id="rId29"/>
    <p:sldId id="297" r:id="rId30"/>
    <p:sldId id="296" r:id="rId31"/>
    <p:sldId id="301" r:id="rId32"/>
    <p:sldId id="303" r:id="rId33"/>
    <p:sldId id="304" r:id="rId34"/>
    <p:sldId id="306" r:id="rId35"/>
    <p:sldId id="307" r:id="rId36"/>
    <p:sldId id="311" r:id="rId37"/>
    <p:sldId id="322" r:id="rId38"/>
  </p:sldIdLst>
  <p:sldSz cx="9144000" cy="6858000" type="screen4x3"/>
  <p:notesSz cx="6858000" cy="9144000"/>
  <p:embeddedFontLst>
    <p:embeddedFont>
      <p:font typeface="Calibri" panose="020F0502020204030204" pitchFamily="34" charset="0"/>
      <p:regular r:id="rId40"/>
      <p:bold r:id="rId41"/>
      <p:italic r:id="rId42"/>
      <p:boldItalic r:id="rId43"/>
    </p:embeddedFont>
    <p:embeddedFont>
      <p:font typeface="Wingdings 2" panose="05020102010507070707" pitchFamily="18" charset="2"/>
      <p:regular r:id="rId44"/>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EC88FE-FE68-4C53-AC79-5B2FB089B45C}"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US"/>
        </a:p>
      </dgm:t>
    </dgm:pt>
    <dgm:pt modelId="{06CC98FC-8430-48B6-841C-6317164E8A3F}">
      <dgm:prSet phldrT="[Text]"/>
      <dgm:spPr/>
      <dgm:t>
        <a:bodyPr/>
        <a:lstStyle/>
        <a:p>
          <a:r>
            <a:rPr lang="en-US" dirty="0" smtClean="0"/>
            <a:t>Invitation</a:t>
          </a:r>
          <a:endParaRPr lang="en-US" dirty="0"/>
        </a:p>
      </dgm:t>
    </dgm:pt>
    <dgm:pt modelId="{33E98BCD-B0EA-46AD-AEEE-9643B5D49FEC}" type="parTrans" cxnId="{3A0F8E94-0971-439C-A39C-301FCC1B457B}">
      <dgm:prSet/>
      <dgm:spPr/>
      <dgm:t>
        <a:bodyPr/>
        <a:lstStyle/>
        <a:p>
          <a:endParaRPr lang="en-US"/>
        </a:p>
      </dgm:t>
    </dgm:pt>
    <dgm:pt modelId="{91A4B99C-542F-429F-9F03-B54096E34389}" type="sibTrans" cxnId="{3A0F8E94-0971-439C-A39C-301FCC1B457B}">
      <dgm:prSet/>
      <dgm:spPr/>
      <dgm:t>
        <a:bodyPr/>
        <a:lstStyle/>
        <a:p>
          <a:endParaRPr lang="en-US"/>
        </a:p>
      </dgm:t>
    </dgm:pt>
    <dgm:pt modelId="{3913FB76-4C36-463A-AEF0-B32C7A712A01}">
      <dgm:prSet phldrT="[Text]"/>
      <dgm:spPr/>
      <dgm:t>
        <a:bodyPr/>
        <a:lstStyle/>
        <a:p>
          <a:r>
            <a:rPr lang="en-US" dirty="0" smtClean="0"/>
            <a:t>Guarantee</a:t>
          </a:r>
          <a:endParaRPr lang="en-US" dirty="0"/>
        </a:p>
      </dgm:t>
    </dgm:pt>
    <dgm:pt modelId="{175EB32D-71CB-473F-9AD3-37A13E68E7D0}" type="parTrans" cxnId="{CD19850E-552E-4A4C-982C-C3E8AACDAAB4}">
      <dgm:prSet/>
      <dgm:spPr/>
      <dgm:t>
        <a:bodyPr/>
        <a:lstStyle/>
        <a:p>
          <a:endParaRPr lang="en-US"/>
        </a:p>
      </dgm:t>
    </dgm:pt>
    <dgm:pt modelId="{AB1A0335-1F3B-4A06-8A5E-5419A3F91C9B}" type="sibTrans" cxnId="{CD19850E-552E-4A4C-982C-C3E8AACDAAB4}">
      <dgm:prSet/>
      <dgm:spPr/>
      <dgm:t>
        <a:bodyPr/>
        <a:lstStyle/>
        <a:p>
          <a:endParaRPr lang="en-US"/>
        </a:p>
      </dgm:t>
    </dgm:pt>
    <dgm:pt modelId="{37A2C2DF-E18E-4E80-8758-FA9C4933226E}" type="pres">
      <dgm:prSet presAssocID="{21EC88FE-FE68-4C53-AC79-5B2FB089B45C}" presName="cycle" presStyleCnt="0">
        <dgm:presLayoutVars>
          <dgm:dir/>
          <dgm:resizeHandles val="exact"/>
        </dgm:presLayoutVars>
      </dgm:prSet>
      <dgm:spPr/>
      <dgm:t>
        <a:bodyPr/>
        <a:lstStyle/>
        <a:p>
          <a:endParaRPr lang="en-US"/>
        </a:p>
      </dgm:t>
    </dgm:pt>
    <dgm:pt modelId="{4A5248B5-CF39-4E3D-8295-2C0E9227BB1B}" type="pres">
      <dgm:prSet presAssocID="{06CC98FC-8430-48B6-841C-6317164E8A3F}" presName="arrow" presStyleLbl="node1" presStyleIdx="0" presStyleCnt="2">
        <dgm:presLayoutVars>
          <dgm:bulletEnabled val="1"/>
        </dgm:presLayoutVars>
      </dgm:prSet>
      <dgm:spPr/>
      <dgm:t>
        <a:bodyPr/>
        <a:lstStyle/>
        <a:p>
          <a:endParaRPr lang="en-US"/>
        </a:p>
      </dgm:t>
    </dgm:pt>
    <dgm:pt modelId="{65E12276-95BA-4840-9DFC-61905F2379F5}" type="pres">
      <dgm:prSet presAssocID="{3913FB76-4C36-463A-AEF0-B32C7A712A01}" presName="arrow" presStyleLbl="node1" presStyleIdx="1" presStyleCnt="2">
        <dgm:presLayoutVars>
          <dgm:bulletEnabled val="1"/>
        </dgm:presLayoutVars>
      </dgm:prSet>
      <dgm:spPr/>
      <dgm:t>
        <a:bodyPr/>
        <a:lstStyle/>
        <a:p>
          <a:endParaRPr lang="en-US"/>
        </a:p>
      </dgm:t>
    </dgm:pt>
  </dgm:ptLst>
  <dgm:cxnLst>
    <dgm:cxn modelId="{F61AC594-00E4-47A6-BA29-71C89E97AF51}" type="presOf" srcId="{06CC98FC-8430-48B6-841C-6317164E8A3F}" destId="{4A5248B5-CF39-4E3D-8295-2C0E9227BB1B}" srcOrd="0" destOrd="0" presId="urn:microsoft.com/office/officeart/2005/8/layout/arrow1"/>
    <dgm:cxn modelId="{72D12777-C51C-49EB-9593-2BA9F8554DB5}" type="presOf" srcId="{3913FB76-4C36-463A-AEF0-B32C7A712A01}" destId="{65E12276-95BA-4840-9DFC-61905F2379F5}" srcOrd="0" destOrd="0" presId="urn:microsoft.com/office/officeart/2005/8/layout/arrow1"/>
    <dgm:cxn modelId="{CD19850E-552E-4A4C-982C-C3E8AACDAAB4}" srcId="{21EC88FE-FE68-4C53-AC79-5B2FB089B45C}" destId="{3913FB76-4C36-463A-AEF0-B32C7A712A01}" srcOrd="1" destOrd="0" parTransId="{175EB32D-71CB-473F-9AD3-37A13E68E7D0}" sibTransId="{AB1A0335-1F3B-4A06-8A5E-5419A3F91C9B}"/>
    <dgm:cxn modelId="{28E5EC58-8F20-455F-BFD0-2BCB8AE0329A}" type="presOf" srcId="{21EC88FE-FE68-4C53-AC79-5B2FB089B45C}" destId="{37A2C2DF-E18E-4E80-8758-FA9C4933226E}" srcOrd="0" destOrd="0" presId="urn:microsoft.com/office/officeart/2005/8/layout/arrow1"/>
    <dgm:cxn modelId="{3A0F8E94-0971-439C-A39C-301FCC1B457B}" srcId="{21EC88FE-FE68-4C53-AC79-5B2FB089B45C}" destId="{06CC98FC-8430-48B6-841C-6317164E8A3F}" srcOrd="0" destOrd="0" parTransId="{33E98BCD-B0EA-46AD-AEEE-9643B5D49FEC}" sibTransId="{91A4B99C-542F-429F-9F03-B54096E34389}"/>
    <dgm:cxn modelId="{CEE1429C-9C41-4B67-B7E7-26C3207BA48E}" type="presParOf" srcId="{37A2C2DF-E18E-4E80-8758-FA9C4933226E}" destId="{4A5248B5-CF39-4E3D-8295-2C0E9227BB1B}" srcOrd="0" destOrd="0" presId="urn:microsoft.com/office/officeart/2005/8/layout/arrow1"/>
    <dgm:cxn modelId="{E3FDA1CE-97D9-464C-9310-DE4B3C875949}" type="presParOf" srcId="{37A2C2DF-E18E-4E80-8758-FA9C4933226E}" destId="{65E12276-95BA-4840-9DFC-61905F2379F5}"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6E63AD-9E1F-4ECB-904E-206F596F63DF}" type="doc">
      <dgm:prSet loTypeId="urn:microsoft.com/office/officeart/2005/8/layout/arrow3" loCatId="relationship" qsTypeId="urn:microsoft.com/office/officeart/2005/8/quickstyle/simple1" qsCatId="simple" csTypeId="urn:microsoft.com/office/officeart/2005/8/colors/accent0_3" csCatId="mainScheme" phldr="1"/>
      <dgm:spPr/>
      <dgm:t>
        <a:bodyPr/>
        <a:lstStyle/>
        <a:p>
          <a:endParaRPr lang="en-US"/>
        </a:p>
      </dgm:t>
    </dgm:pt>
    <dgm:pt modelId="{6B79093C-0B9B-4FF5-9C41-7F41756782C9}">
      <dgm:prSet phldrT="[Text]"/>
      <dgm:spPr/>
      <dgm:t>
        <a:bodyPr/>
        <a:lstStyle/>
        <a:p>
          <a:r>
            <a:rPr lang="en-US" b="1" dirty="0" smtClean="0"/>
            <a:t>Culture</a:t>
          </a:r>
        </a:p>
        <a:p>
          <a:r>
            <a:rPr lang="en-US" b="1" dirty="0" smtClean="0"/>
            <a:t>(Learning Environment)</a:t>
          </a:r>
        </a:p>
      </dgm:t>
    </dgm:pt>
    <dgm:pt modelId="{14031A01-C9F4-4DA2-8711-A9D228036D77}" type="parTrans" cxnId="{6E593345-2D58-480C-A61F-520587BD95C7}">
      <dgm:prSet/>
      <dgm:spPr/>
      <dgm:t>
        <a:bodyPr/>
        <a:lstStyle/>
        <a:p>
          <a:endParaRPr lang="en-US"/>
        </a:p>
      </dgm:t>
    </dgm:pt>
    <dgm:pt modelId="{F1C6AAD1-A8E2-4C1F-9332-CD0D77E4C29F}" type="sibTrans" cxnId="{6E593345-2D58-480C-A61F-520587BD95C7}">
      <dgm:prSet/>
      <dgm:spPr/>
      <dgm:t>
        <a:bodyPr/>
        <a:lstStyle/>
        <a:p>
          <a:endParaRPr lang="en-US"/>
        </a:p>
      </dgm:t>
    </dgm:pt>
    <dgm:pt modelId="{5EE167C5-9765-485B-A084-72683BFEBC9D}">
      <dgm:prSet phldrT="[Text]" custT="1"/>
      <dgm:spPr/>
      <dgm:t>
        <a:bodyPr/>
        <a:lstStyle/>
        <a:p>
          <a:r>
            <a:rPr lang="en-US" sz="3200" b="1" dirty="0" smtClean="0"/>
            <a:t>Skill</a:t>
          </a:r>
        </a:p>
        <a:p>
          <a:r>
            <a:rPr lang="en-US" sz="3200" b="1" dirty="0" smtClean="0"/>
            <a:t>(Learning Activities)</a:t>
          </a:r>
        </a:p>
      </dgm:t>
    </dgm:pt>
    <dgm:pt modelId="{9DA01BBB-033E-442E-9432-24BE422C28D4}" type="parTrans" cxnId="{5B18A2B9-A040-440C-8E08-193914005734}">
      <dgm:prSet/>
      <dgm:spPr/>
      <dgm:t>
        <a:bodyPr/>
        <a:lstStyle/>
        <a:p>
          <a:endParaRPr lang="en-US"/>
        </a:p>
      </dgm:t>
    </dgm:pt>
    <dgm:pt modelId="{85315536-6294-41C3-9565-67D2F1DE5E78}" type="sibTrans" cxnId="{5B18A2B9-A040-440C-8E08-193914005734}">
      <dgm:prSet/>
      <dgm:spPr/>
      <dgm:t>
        <a:bodyPr/>
        <a:lstStyle/>
        <a:p>
          <a:endParaRPr lang="en-US"/>
        </a:p>
      </dgm:t>
    </dgm:pt>
    <dgm:pt modelId="{EBE0DA87-AFD0-4F07-AB12-867DBC81894B}" type="pres">
      <dgm:prSet presAssocID="{6A6E63AD-9E1F-4ECB-904E-206F596F63DF}" presName="compositeShape" presStyleCnt="0">
        <dgm:presLayoutVars>
          <dgm:chMax val="2"/>
          <dgm:dir/>
          <dgm:resizeHandles val="exact"/>
        </dgm:presLayoutVars>
      </dgm:prSet>
      <dgm:spPr/>
      <dgm:t>
        <a:bodyPr/>
        <a:lstStyle/>
        <a:p>
          <a:endParaRPr lang="en-US"/>
        </a:p>
      </dgm:t>
    </dgm:pt>
    <dgm:pt modelId="{640DAAE0-2E44-4482-92A4-7D82F8FF7A0C}" type="pres">
      <dgm:prSet presAssocID="{6A6E63AD-9E1F-4ECB-904E-206F596F63DF}" presName="divider" presStyleLbl="fgShp" presStyleIdx="0" presStyleCnt="1"/>
      <dgm:spPr/>
      <dgm:t>
        <a:bodyPr/>
        <a:lstStyle/>
        <a:p>
          <a:endParaRPr lang="en-US"/>
        </a:p>
      </dgm:t>
    </dgm:pt>
    <dgm:pt modelId="{B56F4F74-9C77-47F9-A6C6-C923A9CD9ED4}" type="pres">
      <dgm:prSet presAssocID="{6B79093C-0B9B-4FF5-9C41-7F41756782C9}" presName="downArrow" presStyleLbl="node1" presStyleIdx="0" presStyleCnt="2"/>
      <dgm:spPr/>
      <dgm:t>
        <a:bodyPr/>
        <a:lstStyle/>
        <a:p>
          <a:endParaRPr lang="en-US"/>
        </a:p>
      </dgm:t>
    </dgm:pt>
    <dgm:pt modelId="{584A9F25-F0AE-44EF-9C6B-E4E817B30438}" type="pres">
      <dgm:prSet presAssocID="{6B79093C-0B9B-4FF5-9C41-7F41756782C9}" presName="downArrowText" presStyleLbl="revTx" presStyleIdx="0" presStyleCnt="2" custLinFactNeighborX="9259">
        <dgm:presLayoutVars>
          <dgm:bulletEnabled val="1"/>
        </dgm:presLayoutVars>
      </dgm:prSet>
      <dgm:spPr/>
      <dgm:t>
        <a:bodyPr/>
        <a:lstStyle/>
        <a:p>
          <a:endParaRPr lang="en-US"/>
        </a:p>
      </dgm:t>
    </dgm:pt>
    <dgm:pt modelId="{A6550CC1-45A8-4282-A713-984D931069B4}" type="pres">
      <dgm:prSet presAssocID="{5EE167C5-9765-485B-A084-72683BFEBC9D}" presName="upArrow" presStyleLbl="node1" presStyleIdx="1" presStyleCnt="2"/>
      <dgm:spPr/>
      <dgm:t>
        <a:bodyPr/>
        <a:lstStyle/>
        <a:p>
          <a:endParaRPr lang="en-US"/>
        </a:p>
      </dgm:t>
    </dgm:pt>
    <dgm:pt modelId="{9FA24484-C3B3-46E2-A7C8-A8334A1962DF}" type="pres">
      <dgm:prSet presAssocID="{5EE167C5-9765-485B-A084-72683BFEBC9D}" presName="upArrowText" presStyleLbl="revTx" presStyleIdx="1" presStyleCnt="2" custLinFactNeighborX="-10880">
        <dgm:presLayoutVars>
          <dgm:bulletEnabled val="1"/>
        </dgm:presLayoutVars>
      </dgm:prSet>
      <dgm:spPr/>
      <dgm:t>
        <a:bodyPr/>
        <a:lstStyle/>
        <a:p>
          <a:endParaRPr lang="en-US"/>
        </a:p>
      </dgm:t>
    </dgm:pt>
  </dgm:ptLst>
  <dgm:cxnLst>
    <dgm:cxn modelId="{483159ED-748C-4F48-95EA-AE61652CDA80}" type="presOf" srcId="{6A6E63AD-9E1F-4ECB-904E-206F596F63DF}" destId="{EBE0DA87-AFD0-4F07-AB12-867DBC81894B}" srcOrd="0" destOrd="0" presId="urn:microsoft.com/office/officeart/2005/8/layout/arrow3"/>
    <dgm:cxn modelId="{6E593345-2D58-480C-A61F-520587BD95C7}" srcId="{6A6E63AD-9E1F-4ECB-904E-206F596F63DF}" destId="{6B79093C-0B9B-4FF5-9C41-7F41756782C9}" srcOrd="0" destOrd="0" parTransId="{14031A01-C9F4-4DA2-8711-A9D228036D77}" sibTransId="{F1C6AAD1-A8E2-4C1F-9332-CD0D77E4C29F}"/>
    <dgm:cxn modelId="{B99C7418-19F2-4775-9E9B-CD7AD5AA46B2}" type="presOf" srcId="{6B79093C-0B9B-4FF5-9C41-7F41756782C9}" destId="{584A9F25-F0AE-44EF-9C6B-E4E817B30438}" srcOrd="0" destOrd="0" presId="urn:microsoft.com/office/officeart/2005/8/layout/arrow3"/>
    <dgm:cxn modelId="{5B18A2B9-A040-440C-8E08-193914005734}" srcId="{6A6E63AD-9E1F-4ECB-904E-206F596F63DF}" destId="{5EE167C5-9765-485B-A084-72683BFEBC9D}" srcOrd="1" destOrd="0" parTransId="{9DA01BBB-033E-442E-9432-24BE422C28D4}" sibTransId="{85315536-6294-41C3-9565-67D2F1DE5E78}"/>
    <dgm:cxn modelId="{CA9DF1AB-86AA-41E4-93B5-E56C831BF263}" type="presOf" srcId="{5EE167C5-9765-485B-A084-72683BFEBC9D}" destId="{9FA24484-C3B3-46E2-A7C8-A8334A1962DF}" srcOrd="0" destOrd="0" presId="urn:microsoft.com/office/officeart/2005/8/layout/arrow3"/>
    <dgm:cxn modelId="{046BCDCB-C7DF-46AF-9A19-8D773619C297}" type="presParOf" srcId="{EBE0DA87-AFD0-4F07-AB12-867DBC81894B}" destId="{640DAAE0-2E44-4482-92A4-7D82F8FF7A0C}" srcOrd="0" destOrd="0" presId="urn:microsoft.com/office/officeart/2005/8/layout/arrow3"/>
    <dgm:cxn modelId="{BC89A6A1-8B80-4896-890E-647B97F0D49B}" type="presParOf" srcId="{EBE0DA87-AFD0-4F07-AB12-867DBC81894B}" destId="{B56F4F74-9C77-47F9-A6C6-C923A9CD9ED4}" srcOrd="1" destOrd="0" presId="urn:microsoft.com/office/officeart/2005/8/layout/arrow3"/>
    <dgm:cxn modelId="{6F8F5D8A-89FD-4C1C-882C-CF0D50688326}" type="presParOf" srcId="{EBE0DA87-AFD0-4F07-AB12-867DBC81894B}" destId="{584A9F25-F0AE-44EF-9C6B-E4E817B30438}" srcOrd="2" destOrd="0" presId="urn:microsoft.com/office/officeart/2005/8/layout/arrow3"/>
    <dgm:cxn modelId="{B3220778-7E76-494F-A2CC-9664CED98BDA}" type="presParOf" srcId="{EBE0DA87-AFD0-4F07-AB12-867DBC81894B}" destId="{A6550CC1-45A8-4282-A713-984D931069B4}" srcOrd="3" destOrd="0" presId="urn:microsoft.com/office/officeart/2005/8/layout/arrow3"/>
    <dgm:cxn modelId="{73FEA3EF-BABB-4F75-AE9D-AC70E0A3C78C}" type="presParOf" srcId="{EBE0DA87-AFD0-4F07-AB12-867DBC81894B}" destId="{9FA24484-C3B3-46E2-A7C8-A8334A1962DF}"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69BF74-4E8D-4B80-8005-5F1A9AE68FE0}" type="doc">
      <dgm:prSet loTypeId="urn:microsoft.com/office/officeart/2005/8/layout/matrix3" loCatId="matrix" qsTypeId="urn:microsoft.com/office/officeart/2005/8/quickstyle/simple1" qsCatId="simple" csTypeId="urn:microsoft.com/office/officeart/2005/8/colors/accent0_1" csCatId="mainScheme" phldr="1"/>
      <dgm:spPr/>
      <dgm:t>
        <a:bodyPr/>
        <a:lstStyle/>
        <a:p>
          <a:endParaRPr lang="en-US"/>
        </a:p>
      </dgm:t>
    </dgm:pt>
    <dgm:pt modelId="{FAC2C600-815C-4694-9AC7-91E39341E819}">
      <dgm:prSet phldrT="[Text]"/>
      <dgm:spPr/>
      <dgm:t>
        <a:bodyPr/>
        <a:lstStyle/>
        <a:p>
          <a:r>
            <a:rPr lang="en-US" dirty="0" smtClean="0">
              <a:solidFill>
                <a:schemeClr val="bg1">
                  <a:lumMod val="25000"/>
                </a:schemeClr>
              </a:solidFill>
            </a:rPr>
            <a:t>High Will </a:t>
          </a:r>
        </a:p>
        <a:p>
          <a:r>
            <a:rPr lang="en-US" dirty="0" smtClean="0">
              <a:solidFill>
                <a:schemeClr val="bg1">
                  <a:lumMod val="25000"/>
                </a:schemeClr>
              </a:solidFill>
            </a:rPr>
            <a:t>and </a:t>
          </a:r>
        </a:p>
        <a:p>
          <a:r>
            <a:rPr lang="en-US" dirty="0" smtClean="0">
              <a:solidFill>
                <a:schemeClr val="bg1">
                  <a:lumMod val="25000"/>
                </a:schemeClr>
              </a:solidFill>
            </a:rPr>
            <a:t>Low Skill</a:t>
          </a:r>
          <a:endParaRPr lang="en-US" dirty="0">
            <a:solidFill>
              <a:schemeClr val="bg1">
                <a:lumMod val="25000"/>
              </a:schemeClr>
            </a:solidFill>
          </a:endParaRPr>
        </a:p>
      </dgm:t>
    </dgm:pt>
    <dgm:pt modelId="{463CAB46-C77F-4838-9DC3-0DBD91E5665E}" type="parTrans" cxnId="{1899C930-1D5D-49AE-A982-A4FF1F4991B4}">
      <dgm:prSet/>
      <dgm:spPr/>
      <dgm:t>
        <a:bodyPr/>
        <a:lstStyle/>
        <a:p>
          <a:endParaRPr lang="en-US"/>
        </a:p>
      </dgm:t>
    </dgm:pt>
    <dgm:pt modelId="{1124FDEA-E157-41C0-996F-24192DACAAAF}" type="sibTrans" cxnId="{1899C930-1D5D-49AE-A982-A4FF1F4991B4}">
      <dgm:prSet/>
      <dgm:spPr/>
      <dgm:t>
        <a:bodyPr/>
        <a:lstStyle/>
        <a:p>
          <a:endParaRPr lang="en-US"/>
        </a:p>
      </dgm:t>
    </dgm:pt>
    <dgm:pt modelId="{212B1C38-750D-425F-B1D8-337B5800DBDC}">
      <dgm:prSet phldrT="[Text]"/>
      <dgm:spPr>
        <a:solidFill>
          <a:schemeClr val="accent2"/>
        </a:solidFill>
      </dgm:spPr>
      <dgm:t>
        <a:bodyPr/>
        <a:lstStyle/>
        <a:p>
          <a:r>
            <a:rPr lang="en-US" dirty="0" smtClean="0">
              <a:solidFill>
                <a:srgbClr val="FFC000"/>
              </a:solidFill>
            </a:rPr>
            <a:t>High Will </a:t>
          </a:r>
        </a:p>
        <a:p>
          <a:r>
            <a:rPr lang="en-US" dirty="0" smtClean="0">
              <a:solidFill>
                <a:srgbClr val="FFC000"/>
              </a:solidFill>
            </a:rPr>
            <a:t>and </a:t>
          </a:r>
        </a:p>
        <a:p>
          <a:r>
            <a:rPr lang="en-US" dirty="0" smtClean="0">
              <a:solidFill>
                <a:srgbClr val="FFC000"/>
              </a:solidFill>
            </a:rPr>
            <a:t>High Skill</a:t>
          </a:r>
          <a:endParaRPr lang="en-US" dirty="0">
            <a:solidFill>
              <a:srgbClr val="FFC000"/>
            </a:solidFill>
          </a:endParaRPr>
        </a:p>
      </dgm:t>
    </dgm:pt>
    <dgm:pt modelId="{C4860B88-6BB2-45BB-A3CB-FB8F42191903}" type="parTrans" cxnId="{B6DF781F-A01B-4696-9E56-3CE58D39D0F6}">
      <dgm:prSet/>
      <dgm:spPr/>
      <dgm:t>
        <a:bodyPr/>
        <a:lstStyle/>
        <a:p>
          <a:endParaRPr lang="en-US"/>
        </a:p>
      </dgm:t>
    </dgm:pt>
    <dgm:pt modelId="{C0A39BE4-67B9-485A-8865-B6F71D6BD303}" type="sibTrans" cxnId="{B6DF781F-A01B-4696-9E56-3CE58D39D0F6}">
      <dgm:prSet/>
      <dgm:spPr/>
      <dgm:t>
        <a:bodyPr/>
        <a:lstStyle/>
        <a:p>
          <a:endParaRPr lang="en-US"/>
        </a:p>
      </dgm:t>
    </dgm:pt>
    <dgm:pt modelId="{84984F17-4473-45DC-A6C0-1B6AC20744D6}">
      <dgm:prSet phldrT="[Text]"/>
      <dgm:spPr/>
      <dgm:t>
        <a:bodyPr/>
        <a:lstStyle/>
        <a:p>
          <a:r>
            <a:rPr lang="en-US" dirty="0" smtClean="0">
              <a:solidFill>
                <a:schemeClr val="bg1">
                  <a:lumMod val="25000"/>
                </a:schemeClr>
              </a:solidFill>
            </a:rPr>
            <a:t>Low Skill </a:t>
          </a:r>
        </a:p>
        <a:p>
          <a:r>
            <a:rPr lang="en-US" dirty="0" smtClean="0">
              <a:solidFill>
                <a:schemeClr val="bg1">
                  <a:lumMod val="25000"/>
                </a:schemeClr>
              </a:solidFill>
            </a:rPr>
            <a:t>and </a:t>
          </a:r>
        </a:p>
        <a:p>
          <a:r>
            <a:rPr lang="en-US" dirty="0" smtClean="0">
              <a:solidFill>
                <a:schemeClr val="bg1">
                  <a:lumMod val="25000"/>
                </a:schemeClr>
              </a:solidFill>
            </a:rPr>
            <a:t>Low Will</a:t>
          </a:r>
          <a:endParaRPr lang="en-US" dirty="0">
            <a:solidFill>
              <a:schemeClr val="bg1">
                <a:lumMod val="25000"/>
              </a:schemeClr>
            </a:solidFill>
          </a:endParaRPr>
        </a:p>
      </dgm:t>
    </dgm:pt>
    <dgm:pt modelId="{65C28E22-C2E7-48BE-9BD2-28B0A14AE6F8}" type="parTrans" cxnId="{890D67A4-37D3-4380-B739-A3A944636F97}">
      <dgm:prSet/>
      <dgm:spPr/>
      <dgm:t>
        <a:bodyPr/>
        <a:lstStyle/>
        <a:p>
          <a:endParaRPr lang="en-US"/>
        </a:p>
      </dgm:t>
    </dgm:pt>
    <dgm:pt modelId="{265EFA8E-1F3B-43D4-BBBB-9697802B50EA}" type="sibTrans" cxnId="{890D67A4-37D3-4380-B739-A3A944636F97}">
      <dgm:prSet/>
      <dgm:spPr/>
      <dgm:t>
        <a:bodyPr/>
        <a:lstStyle/>
        <a:p>
          <a:endParaRPr lang="en-US"/>
        </a:p>
      </dgm:t>
    </dgm:pt>
    <dgm:pt modelId="{BD649780-6E8C-49A4-87D1-4B49AF12AE5C}">
      <dgm:prSet phldrT="[Text]"/>
      <dgm:spPr/>
      <dgm:t>
        <a:bodyPr/>
        <a:lstStyle/>
        <a:p>
          <a:r>
            <a:rPr lang="en-US" dirty="0" smtClean="0">
              <a:solidFill>
                <a:schemeClr val="bg1">
                  <a:lumMod val="25000"/>
                </a:schemeClr>
              </a:solidFill>
            </a:rPr>
            <a:t>High Skill </a:t>
          </a:r>
        </a:p>
        <a:p>
          <a:r>
            <a:rPr lang="en-US" dirty="0" smtClean="0">
              <a:solidFill>
                <a:schemeClr val="bg1">
                  <a:lumMod val="25000"/>
                </a:schemeClr>
              </a:solidFill>
            </a:rPr>
            <a:t>and </a:t>
          </a:r>
        </a:p>
        <a:p>
          <a:r>
            <a:rPr lang="en-US" dirty="0" smtClean="0">
              <a:solidFill>
                <a:schemeClr val="bg1">
                  <a:lumMod val="25000"/>
                </a:schemeClr>
              </a:solidFill>
            </a:rPr>
            <a:t>Low Will</a:t>
          </a:r>
          <a:endParaRPr lang="en-US" dirty="0">
            <a:solidFill>
              <a:schemeClr val="bg1">
                <a:lumMod val="25000"/>
              </a:schemeClr>
            </a:solidFill>
          </a:endParaRPr>
        </a:p>
      </dgm:t>
    </dgm:pt>
    <dgm:pt modelId="{5549178F-26E0-401F-9C81-24614746AFD6}" type="parTrans" cxnId="{A5BD28D8-3B8C-48DE-A1F0-3AE41A518907}">
      <dgm:prSet/>
      <dgm:spPr/>
      <dgm:t>
        <a:bodyPr/>
        <a:lstStyle/>
        <a:p>
          <a:endParaRPr lang="en-US"/>
        </a:p>
      </dgm:t>
    </dgm:pt>
    <dgm:pt modelId="{BF19FB30-2CBE-4F91-8358-E4B6A2BD777D}" type="sibTrans" cxnId="{A5BD28D8-3B8C-48DE-A1F0-3AE41A518907}">
      <dgm:prSet/>
      <dgm:spPr/>
      <dgm:t>
        <a:bodyPr/>
        <a:lstStyle/>
        <a:p>
          <a:endParaRPr lang="en-US"/>
        </a:p>
      </dgm:t>
    </dgm:pt>
    <dgm:pt modelId="{AA72B88F-5513-4375-8016-93A513A926DB}" type="pres">
      <dgm:prSet presAssocID="{7669BF74-4E8D-4B80-8005-5F1A9AE68FE0}" presName="matrix" presStyleCnt="0">
        <dgm:presLayoutVars>
          <dgm:chMax val="1"/>
          <dgm:dir/>
          <dgm:resizeHandles val="exact"/>
        </dgm:presLayoutVars>
      </dgm:prSet>
      <dgm:spPr/>
      <dgm:t>
        <a:bodyPr/>
        <a:lstStyle/>
        <a:p>
          <a:endParaRPr lang="en-US"/>
        </a:p>
      </dgm:t>
    </dgm:pt>
    <dgm:pt modelId="{610F85AB-03F4-4179-B9BF-2E17FCEB6C3F}" type="pres">
      <dgm:prSet presAssocID="{7669BF74-4E8D-4B80-8005-5F1A9AE68FE0}" presName="diamond" presStyleLbl="bgShp" presStyleIdx="0" presStyleCnt="1"/>
      <dgm:spPr>
        <a:solidFill>
          <a:schemeClr val="tx1">
            <a:lumMod val="50000"/>
            <a:lumOff val="50000"/>
          </a:schemeClr>
        </a:solidFill>
      </dgm:spPr>
      <dgm:t>
        <a:bodyPr/>
        <a:lstStyle/>
        <a:p>
          <a:endParaRPr lang="en-US"/>
        </a:p>
      </dgm:t>
    </dgm:pt>
    <dgm:pt modelId="{F24E4A46-603A-484A-9D04-22E914EB26A2}" type="pres">
      <dgm:prSet presAssocID="{7669BF74-4E8D-4B80-8005-5F1A9AE68FE0}" presName="quad1" presStyleLbl="node1" presStyleIdx="0" presStyleCnt="4">
        <dgm:presLayoutVars>
          <dgm:chMax val="0"/>
          <dgm:chPref val="0"/>
          <dgm:bulletEnabled val="1"/>
        </dgm:presLayoutVars>
      </dgm:prSet>
      <dgm:spPr/>
      <dgm:t>
        <a:bodyPr/>
        <a:lstStyle/>
        <a:p>
          <a:endParaRPr lang="en-US"/>
        </a:p>
      </dgm:t>
    </dgm:pt>
    <dgm:pt modelId="{F21D2D66-081A-44BD-8346-1CCCBAFF892D}" type="pres">
      <dgm:prSet presAssocID="{7669BF74-4E8D-4B80-8005-5F1A9AE68FE0}" presName="quad2" presStyleLbl="node1" presStyleIdx="1" presStyleCnt="4">
        <dgm:presLayoutVars>
          <dgm:chMax val="0"/>
          <dgm:chPref val="0"/>
          <dgm:bulletEnabled val="1"/>
        </dgm:presLayoutVars>
      </dgm:prSet>
      <dgm:spPr/>
      <dgm:t>
        <a:bodyPr/>
        <a:lstStyle/>
        <a:p>
          <a:endParaRPr lang="en-US"/>
        </a:p>
      </dgm:t>
    </dgm:pt>
    <dgm:pt modelId="{339F4223-8B11-470F-8DB6-E8972C8031F2}" type="pres">
      <dgm:prSet presAssocID="{7669BF74-4E8D-4B80-8005-5F1A9AE68FE0}" presName="quad3" presStyleLbl="node1" presStyleIdx="2" presStyleCnt="4">
        <dgm:presLayoutVars>
          <dgm:chMax val="0"/>
          <dgm:chPref val="0"/>
          <dgm:bulletEnabled val="1"/>
        </dgm:presLayoutVars>
      </dgm:prSet>
      <dgm:spPr/>
      <dgm:t>
        <a:bodyPr/>
        <a:lstStyle/>
        <a:p>
          <a:endParaRPr lang="en-US"/>
        </a:p>
      </dgm:t>
    </dgm:pt>
    <dgm:pt modelId="{BA167E95-4C01-4871-B745-800742C68BDE}" type="pres">
      <dgm:prSet presAssocID="{7669BF74-4E8D-4B80-8005-5F1A9AE68FE0}" presName="quad4" presStyleLbl="node1" presStyleIdx="3" presStyleCnt="4">
        <dgm:presLayoutVars>
          <dgm:chMax val="0"/>
          <dgm:chPref val="0"/>
          <dgm:bulletEnabled val="1"/>
        </dgm:presLayoutVars>
      </dgm:prSet>
      <dgm:spPr/>
      <dgm:t>
        <a:bodyPr/>
        <a:lstStyle/>
        <a:p>
          <a:endParaRPr lang="en-US"/>
        </a:p>
      </dgm:t>
    </dgm:pt>
  </dgm:ptLst>
  <dgm:cxnLst>
    <dgm:cxn modelId="{3CC3ED0D-6B4A-482E-B50D-8E86ED6C7DA6}" type="presOf" srcId="{212B1C38-750D-425F-B1D8-337B5800DBDC}" destId="{F21D2D66-081A-44BD-8346-1CCCBAFF892D}" srcOrd="0" destOrd="0" presId="urn:microsoft.com/office/officeart/2005/8/layout/matrix3"/>
    <dgm:cxn modelId="{B6DF781F-A01B-4696-9E56-3CE58D39D0F6}" srcId="{7669BF74-4E8D-4B80-8005-5F1A9AE68FE0}" destId="{212B1C38-750D-425F-B1D8-337B5800DBDC}" srcOrd="1" destOrd="0" parTransId="{C4860B88-6BB2-45BB-A3CB-FB8F42191903}" sibTransId="{C0A39BE4-67B9-485A-8865-B6F71D6BD303}"/>
    <dgm:cxn modelId="{A5BD28D8-3B8C-48DE-A1F0-3AE41A518907}" srcId="{7669BF74-4E8D-4B80-8005-5F1A9AE68FE0}" destId="{BD649780-6E8C-49A4-87D1-4B49AF12AE5C}" srcOrd="3" destOrd="0" parTransId="{5549178F-26E0-401F-9C81-24614746AFD6}" sibTransId="{BF19FB30-2CBE-4F91-8358-E4B6A2BD777D}"/>
    <dgm:cxn modelId="{1899C930-1D5D-49AE-A982-A4FF1F4991B4}" srcId="{7669BF74-4E8D-4B80-8005-5F1A9AE68FE0}" destId="{FAC2C600-815C-4694-9AC7-91E39341E819}" srcOrd="0" destOrd="0" parTransId="{463CAB46-C77F-4838-9DC3-0DBD91E5665E}" sibTransId="{1124FDEA-E157-41C0-996F-24192DACAAAF}"/>
    <dgm:cxn modelId="{890D67A4-37D3-4380-B739-A3A944636F97}" srcId="{7669BF74-4E8D-4B80-8005-5F1A9AE68FE0}" destId="{84984F17-4473-45DC-A6C0-1B6AC20744D6}" srcOrd="2" destOrd="0" parTransId="{65C28E22-C2E7-48BE-9BD2-28B0A14AE6F8}" sibTransId="{265EFA8E-1F3B-43D4-BBBB-9697802B50EA}"/>
    <dgm:cxn modelId="{2B0877F9-7C93-4CE6-9B93-DC2C20AC5E06}" type="presOf" srcId="{7669BF74-4E8D-4B80-8005-5F1A9AE68FE0}" destId="{AA72B88F-5513-4375-8016-93A513A926DB}" srcOrd="0" destOrd="0" presId="urn:microsoft.com/office/officeart/2005/8/layout/matrix3"/>
    <dgm:cxn modelId="{82E020B9-F582-4438-B6AA-80E356D25EC4}" type="presOf" srcId="{FAC2C600-815C-4694-9AC7-91E39341E819}" destId="{F24E4A46-603A-484A-9D04-22E914EB26A2}" srcOrd="0" destOrd="0" presId="urn:microsoft.com/office/officeart/2005/8/layout/matrix3"/>
    <dgm:cxn modelId="{C0B68BB8-DCAB-483D-B2AD-F607175045CA}" type="presOf" srcId="{84984F17-4473-45DC-A6C0-1B6AC20744D6}" destId="{339F4223-8B11-470F-8DB6-E8972C8031F2}" srcOrd="0" destOrd="0" presId="urn:microsoft.com/office/officeart/2005/8/layout/matrix3"/>
    <dgm:cxn modelId="{FD6F2385-101C-4045-9118-625603C319DC}" type="presOf" srcId="{BD649780-6E8C-49A4-87D1-4B49AF12AE5C}" destId="{BA167E95-4C01-4871-B745-800742C68BDE}" srcOrd="0" destOrd="0" presId="urn:microsoft.com/office/officeart/2005/8/layout/matrix3"/>
    <dgm:cxn modelId="{408266F4-1516-4B62-9C08-A430C60D179B}" type="presParOf" srcId="{AA72B88F-5513-4375-8016-93A513A926DB}" destId="{610F85AB-03F4-4179-B9BF-2E17FCEB6C3F}" srcOrd="0" destOrd="0" presId="urn:microsoft.com/office/officeart/2005/8/layout/matrix3"/>
    <dgm:cxn modelId="{E93961C0-DCB3-4F03-BA39-69E0EAFFD29A}" type="presParOf" srcId="{AA72B88F-5513-4375-8016-93A513A926DB}" destId="{F24E4A46-603A-484A-9D04-22E914EB26A2}" srcOrd="1" destOrd="0" presId="urn:microsoft.com/office/officeart/2005/8/layout/matrix3"/>
    <dgm:cxn modelId="{6A225091-6167-46D2-B66C-6841E93DC712}" type="presParOf" srcId="{AA72B88F-5513-4375-8016-93A513A926DB}" destId="{F21D2D66-081A-44BD-8346-1CCCBAFF892D}" srcOrd="2" destOrd="0" presId="urn:microsoft.com/office/officeart/2005/8/layout/matrix3"/>
    <dgm:cxn modelId="{2E346B9D-EAF4-4C55-B49C-F0B4798478DD}" type="presParOf" srcId="{AA72B88F-5513-4375-8016-93A513A926DB}" destId="{339F4223-8B11-470F-8DB6-E8972C8031F2}" srcOrd="3" destOrd="0" presId="urn:microsoft.com/office/officeart/2005/8/layout/matrix3"/>
    <dgm:cxn modelId="{B7DA7178-A4C3-452C-8A04-5FC0FE0ECF30}" type="presParOf" srcId="{AA72B88F-5513-4375-8016-93A513A926DB}" destId="{BA167E95-4C01-4871-B745-800742C68BDE}"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AF47C0-B5BE-4346-898B-2D0E9E396EB1}" type="doc">
      <dgm:prSet loTypeId="urn:microsoft.com/office/officeart/2005/8/layout/equation1" loCatId="process" qsTypeId="urn:microsoft.com/office/officeart/2005/8/quickstyle/simple1" qsCatId="simple" csTypeId="urn:microsoft.com/office/officeart/2005/8/colors/accent1_2" csCatId="accent1" phldr="1"/>
      <dgm:spPr/>
    </dgm:pt>
    <dgm:pt modelId="{BE694966-61BB-40FE-8E4B-3D89526F3285}">
      <dgm:prSet phldrT="[Text]" custT="1"/>
      <dgm:spPr/>
      <dgm:t>
        <a:bodyPr/>
        <a:lstStyle/>
        <a:p>
          <a:r>
            <a:rPr lang="en-US" sz="2100" dirty="0" smtClean="0"/>
            <a:t>Student- Centered Learning </a:t>
          </a:r>
          <a:r>
            <a:rPr lang="en-US" sz="2000" b="0" dirty="0" smtClean="0"/>
            <a:t>Environment</a:t>
          </a:r>
          <a:endParaRPr lang="en-US" sz="2000" b="0" dirty="0"/>
        </a:p>
      </dgm:t>
    </dgm:pt>
    <dgm:pt modelId="{E3538A83-5D20-45B6-85AD-8445B5CD06DB}" type="parTrans" cxnId="{4FE05D15-2DF1-4D8A-B517-E7E091B8ECD8}">
      <dgm:prSet/>
      <dgm:spPr/>
      <dgm:t>
        <a:bodyPr/>
        <a:lstStyle/>
        <a:p>
          <a:endParaRPr lang="en-US"/>
        </a:p>
      </dgm:t>
    </dgm:pt>
    <dgm:pt modelId="{01F16FD8-AA59-440B-9C26-269B5DE6C34F}" type="sibTrans" cxnId="{4FE05D15-2DF1-4D8A-B517-E7E091B8ECD8}">
      <dgm:prSet/>
      <dgm:spPr>
        <a:solidFill>
          <a:schemeClr val="tx1">
            <a:lumMod val="50000"/>
            <a:lumOff val="50000"/>
          </a:schemeClr>
        </a:solidFill>
      </dgm:spPr>
      <dgm:t>
        <a:bodyPr/>
        <a:lstStyle/>
        <a:p>
          <a:endParaRPr lang="en-US"/>
        </a:p>
      </dgm:t>
    </dgm:pt>
    <dgm:pt modelId="{649417D8-A548-4BAD-B418-2BAF03B86710}">
      <dgm:prSet phldrT="[Text]" custT="1"/>
      <dgm:spPr/>
      <dgm:t>
        <a:bodyPr/>
        <a:lstStyle/>
        <a:p>
          <a:r>
            <a:rPr lang="en-US" sz="2200" dirty="0" smtClean="0"/>
            <a:t>Student- Centered Learning Activities</a:t>
          </a:r>
          <a:endParaRPr lang="en-US" sz="2200" dirty="0"/>
        </a:p>
      </dgm:t>
    </dgm:pt>
    <dgm:pt modelId="{2C3FBD31-5AF2-4E8A-9C1E-F2532C8050FC}" type="parTrans" cxnId="{F21377DD-AAD2-4077-A65F-58F529D0766E}">
      <dgm:prSet/>
      <dgm:spPr/>
      <dgm:t>
        <a:bodyPr/>
        <a:lstStyle/>
        <a:p>
          <a:endParaRPr lang="en-US"/>
        </a:p>
      </dgm:t>
    </dgm:pt>
    <dgm:pt modelId="{1B7F24CC-3D30-44F9-8A93-85DC756CA0CF}" type="sibTrans" cxnId="{F21377DD-AAD2-4077-A65F-58F529D0766E}">
      <dgm:prSet/>
      <dgm:spPr>
        <a:solidFill>
          <a:schemeClr val="tx1">
            <a:lumMod val="50000"/>
            <a:lumOff val="50000"/>
          </a:schemeClr>
        </a:solidFill>
      </dgm:spPr>
      <dgm:t>
        <a:bodyPr/>
        <a:lstStyle/>
        <a:p>
          <a:endParaRPr lang="en-US"/>
        </a:p>
      </dgm:t>
    </dgm:pt>
    <dgm:pt modelId="{0BDB07E0-09EC-40D5-9915-AA74938C61F7}">
      <dgm:prSet phldrT="[Text]" custT="1"/>
      <dgm:spPr/>
      <dgm:t>
        <a:bodyPr/>
        <a:lstStyle/>
        <a:p>
          <a:r>
            <a:rPr lang="en-US" sz="2200" dirty="0" smtClean="0"/>
            <a:t>Learning for ALL Students</a:t>
          </a:r>
          <a:endParaRPr lang="en-US" sz="2200" dirty="0"/>
        </a:p>
      </dgm:t>
    </dgm:pt>
    <dgm:pt modelId="{EFD9C274-149A-4E64-89A4-680749D31DF5}" type="parTrans" cxnId="{8F22B32D-3483-4D52-B845-9AF72BE02EE9}">
      <dgm:prSet/>
      <dgm:spPr/>
      <dgm:t>
        <a:bodyPr/>
        <a:lstStyle/>
        <a:p>
          <a:endParaRPr lang="en-US"/>
        </a:p>
      </dgm:t>
    </dgm:pt>
    <dgm:pt modelId="{A7A97EB1-C2AC-4D90-B371-6ED8ADB2003F}" type="sibTrans" cxnId="{8F22B32D-3483-4D52-B845-9AF72BE02EE9}">
      <dgm:prSet/>
      <dgm:spPr/>
      <dgm:t>
        <a:bodyPr/>
        <a:lstStyle/>
        <a:p>
          <a:endParaRPr lang="en-US"/>
        </a:p>
      </dgm:t>
    </dgm:pt>
    <dgm:pt modelId="{149E46C0-2102-47A3-AF73-4D49D5201CB7}" type="pres">
      <dgm:prSet presAssocID="{C3AF47C0-B5BE-4346-898B-2D0E9E396EB1}" presName="linearFlow" presStyleCnt="0">
        <dgm:presLayoutVars>
          <dgm:dir/>
          <dgm:resizeHandles val="exact"/>
        </dgm:presLayoutVars>
      </dgm:prSet>
      <dgm:spPr/>
    </dgm:pt>
    <dgm:pt modelId="{81747FBB-A2C4-4B3F-94B7-752226D5BA87}" type="pres">
      <dgm:prSet presAssocID="{BE694966-61BB-40FE-8E4B-3D89526F3285}" presName="node" presStyleLbl="node1" presStyleIdx="0" presStyleCnt="3" custScaleX="106414" custScaleY="99694">
        <dgm:presLayoutVars>
          <dgm:bulletEnabled val="1"/>
        </dgm:presLayoutVars>
      </dgm:prSet>
      <dgm:spPr/>
      <dgm:t>
        <a:bodyPr/>
        <a:lstStyle/>
        <a:p>
          <a:endParaRPr lang="en-US"/>
        </a:p>
      </dgm:t>
    </dgm:pt>
    <dgm:pt modelId="{1B8343D2-2B27-4D42-B04F-7C2EBBCA1564}" type="pres">
      <dgm:prSet presAssocID="{01F16FD8-AA59-440B-9C26-269B5DE6C34F}" presName="spacerL" presStyleCnt="0"/>
      <dgm:spPr/>
    </dgm:pt>
    <dgm:pt modelId="{56189A80-BDEB-48ED-B8A7-39079FF449A7}" type="pres">
      <dgm:prSet presAssocID="{01F16FD8-AA59-440B-9C26-269B5DE6C34F}" presName="sibTrans" presStyleLbl="sibTrans2D1" presStyleIdx="0" presStyleCnt="2"/>
      <dgm:spPr/>
      <dgm:t>
        <a:bodyPr/>
        <a:lstStyle/>
        <a:p>
          <a:endParaRPr lang="en-US"/>
        </a:p>
      </dgm:t>
    </dgm:pt>
    <dgm:pt modelId="{D1317CBA-0BF4-4AB4-8F08-84C32871FF2F}" type="pres">
      <dgm:prSet presAssocID="{01F16FD8-AA59-440B-9C26-269B5DE6C34F}" presName="spacerR" presStyleCnt="0"/>
      <dgm:spPr/>
    </dgm:pt>
    <dgm:pt modelId="{ACC42994-C9E4-41C8-A11B-1E5883F7300E}" type="pres">
      <dgm:prSet presAssocID="{649417D8-A548-4BAD-B418-2BAF03B86710}" presName="node" presStyleLbl="node1" presStyleIdx="1" presStyleCnt="3" custScaleX="112431">
        <dgm:presLayoutVars>
          <dgm:bulletEnabled val="1"/>
        </dgm:presLayoutVars>
      </dgm:prSet>
      <dgm:spPr/>
      <dgm:t>
        <a:bodyPr/>
        <a:lstStyle/>
        <a:p>
          <a:endParaRPr lang="en-US"/>
        </a:p>
      </dgm:t>
    </dgm:pt>
    <dgm:pt modelId="{E487AF0A-A381-4A20-913D-80FE4E97F945}" type="pres">
      <dgm:prSet presAssocID="{1B7F24CC-3D30-44F9-8A93-85DC756CA0CF}" presName="spacerL" presStyleCnt="0"/>
      <dgm:spPr/>
    </dgm:pt>
    <dgm:pt modelId="{F75A1907-E553-4907-8EDD-B00BF7A2CE94}" type="pres">
      <dgm:prSet presAssocID="{1B7F24CC-3D30-44F9-8A93-85DC756CA0CF}" presName="sibTrans" presStyleLbl="sibTrans2D1" presStyleIdx="1" presStyleCnt="2"/>
      <dgm:spPr/>
      <dgm:t>
        <a:bodyPr/>
        <a:lstStyle/>
        <a:p>
          <a:endParaRPr lang="en-US"/>
        </a:p>
      </dgm:t>
    </dgm:pt>
    <dgm:pt modelId="{98147015-76D6-4AC4-9898-87FDE8B9A537}" type="pres">
      <dgm:prSet presAssocID="{1B7F24CC-3D30-44F9-8A93-85DC756CA0CF}" presName="spacerR" presStyleCnt="0"/>
      <dgm:spPr/>
    </dgm:pt>
    <dgm:pt modelId="{9F35133B-FD9E-4DB2-8619-3E2A9887E49E}" type="pres">
      <dgm:prSet presAssocID="{0BDB07E0-09EC-40D5-9915-AA74938C61F7}" presName="node" presStyleLbl="node1" presStyleIdx="2" presStyleCnt="3" custScaleX="103614">
        <dgm:presLayoutVars>
          <dgm:bulletEnabled val="1"/>
        </dgm:presLayoutVars>
      </dgm:prSet>
      <dgm:spPr/>
      <dgm:t>
        <a:bodyPr/>
        <a:lstStyle/>
        <a:p>
          <a:endParaRPr lang="en-US"/>
        </a:p>
      </dgm:t>
    </dgm:pt>
  </dgm:ptLst>
  <dgm:cxnLst>
    <dgm:cxn modelId="{ACD29EC0-1F9C-4A3B-A235-C596B1CDCDF1}" type="presOf" srcId="{649417D8-A548-4BAD-B418-2BAF03B86710}" destId="{ACC42994-C9E4-41C8-A11B-1E5883F7300E}" srcOrd="0" destOrd="0" presId="urn:microsoft.com/office/officeart/2005/8/layout/equation1"/>
    <dgm:cxn modelId="{9F0E8C6A-86FC-4B55-8CE6-D7967ADED9BC}" type="presOf" srcId="{1B7F24CC-3D30-44F9-8A93-85DC756CA0CF}" destId="{F75A1907-E553-4907-8EDD-B00BF7A2CE94}" srcOrd="0" destOrd="0" presId="urn:microsoft.com/office/officeart/2005/8/layout/equation1"/>
    <dgm:cxn modelId="{4FE05D15-2DF1-4D8A-B517-E7E091B8ECD8}" srcId="{C3AF47C0-B5BE-4346-898B-2D0E9E396EB1}" destId="{BE694966-61BB-40FE-8E4B-3D89526F3285}" srcOrd="0" destOrd="0" parTransId="{E3538A83-5D20-45B6-85AD-8445B5CD06DB}" sibTransId="{01F16FD8-AA59-440B-9C26-269B5DE6C34F}"/>
    <dgm:cxn modelId="{F21377DD-AAD2-4077-A65F-58F529D0766E}" srcId="{C3AF47C0-B5BE-4346-898B-2D0E9E396EB1}" destId="{649417D8-A548-4BAD-B418-2BAF03B86710}" srcOrd="1" destOrd="0" parTransId="{2C3FBD31-5AF2-4E8A-9C1E-F2532C8050FC}" sibTransId="{1B7F24CC-3D30-44F9-8A93-85DC756CA0CF}"/>
    <dgm:cxn modelId="{8F22B32D-3483-4D52-B845-9AF72BE02EE9}" srcId="{C3AF47C0-B5BE-4346-898B-2D0E9E396EB1}" destId="{0BDB07E0-09EC-40D5-9915-AA74938C61F7}" srcOrd="2" destOrd="0" parTransId="{EFD9C274-149A-4E64-89A4-680749D31DF5}" sibTransId="{A7A97EB1-C2AC-4D90-B371-6ED8ADB2003F}"/>
    <dgm:cxn modelId="{AE3A7EF3-E557-4AD0-A320-B67E37231DEE}" type="presOf" srcId="{BE694966-61BB-40FE-8E4B-3D89526F3285}" destId="{81747FBB-A2C4-4B3F-94B7-752226D5BA87}" srcOrd="0" destOrd="0" presId="urn:microsoft.com/office/officeart/2005/8/layout/equation1"/>
    <dgm:cxn modelId="{3035171A-3834-40DC-B5BD-61F66C0D2B48}" type="presOf" srcId="{0BDB07E0-09EC-40D5-9915-AA74938C61F7}" destId="{9F35133B-FD9E-4DB2-8619-3E2A9887E49E}" srcOrd="0" destOrd="0" presId="urn:microsoft.com/office/officeart/2005/8/layout/equation1"/>
    <dgm:cxn modelId="{D385CB13-7FA7-4049-A3FE-5E7605436744}" type="presOf" srcId="{C3AF47C0-B5BE-4346-898B-2D0E9E396EB1}" destId="{149E46C0-2102-47A3-AF73-4D49D5201CB7}" srcOrd="0" destOrd="0" presId="urn:microsoft.com/office/officeart/2005/8/layout/equation1"/>
    <dgm:cxn modelId="{BCDC8E76-E530-4B7A-BBBE-4CEDE2381D69}" type="presOf" srcId="{01F16FD8-AA59-440B-9C26-269B5DE6C34F}" destId="{56189A80-BDEB-48ED-B8A7-39079FF449A7}" srcOrd="0" destOrd="0" presId="urn:microsoft.com/office/officeart/2005/8/layout/equation1"/>
    <dgm:cxn modelId="{25489F41-9C53-47D8-997B-1B95E244A3B7}" type="presParOf" srcId="{149E46C0-2102-47A3-AF73-4D49D5201CB7}" destId="{81747FBB-A2C4-4B3F-94B7-752226D5BA87}" srcOrd="0" destOrd="0" presId="urn:microsoft.com/office/officeart/2005/8/layout/equation1"/>
    <dgm:cxn modelId="{DAB8D084-4012-45E8-B159-F32B88D591A8}" type="presParOf" srcId="{149E46C0-2102-47A3-AF73-4D49D5201CB7}" destId="{1B8343D2-2B27-4D42-B04F-7C2EBBCA1564}" srcOrd="1" destOrd="0" presId="urn:microsoft.com/office/officeart/2005/8/layout/equation1"/>
    <dgm:cxn modelId="{B97E92C1-29F6-490F-BC4B-F1DD748DC77D}" type="presParOf" srcId="{149E46C0-2102-47A3-AF73-4D49D5201CB7}" destId="{56189A80-BDEB-48ED-B8A7-39079FF449A7}" srcOrd="2" destOrd="0" presId="urn:microsoft.com/office/officeart/2005/8/layout/equation1"/>
    <dgm:cxn modelId="{B358DDCE-4A0F-49A2-810E-05BBEEC61AD5}" type="presParOf" srcId="{149E46C0-2102-47A3-AF73-4D49D5201CB7}" destId="{D1317CBA-0BF4-4AB4-8F08-84C32871FF2F}" srcOrd="3" destOrd="0" presId="urn:microsoft.com/office/officeart/2005/8/layout/equation1"/>
    <dgm:cxn modelId="{1F9E2103-DC8D-4756-B3D3-E666130C5518}" type="presParOf" srcId="{149E46C0-2102-47A3-AF73-4D49D5201CB7}" destId="{ACC42994-C9E4-41C8-A11B-1E5883F7300E}" srcOrd="4" destOrd="0" presId="urn:microsoft.com/office/officeart/2005/8/layout/equation1"/>
    <dgm:cxn modelId="{7BABA5D7-8083-46FB-88A4-AB361F887D5D}" type="presParOf" srcId="{149E46C0-2102-47A3-AF73-4D49D5201CB7}" destId="{E487AF0A-A381-4A20-913D-80FE4E97F945}" srcOrd="5" destOrd="0" presId="urn:microsoft.com/office/officeart/2005/8/layout/equation1"/>
    <dgm:cxn modelId="{82A5B6C5-BD9D-41B6-9EBD-37A8C74CA366}" type="presParOf" srcId="{149E46C0-2102-47A3-AF73-4D49D5201CB7}" destId="{F75A1907-E553-4907-8EDD-B00BF7A2CE94}" srcOrd="6" destOrd="0" presId="urn:microsoft.com/office/officeart/2005/8/layout/equation1"/>
    <dgm:cxn modelId="{BFF22D8A-8C25-4545-9173-D8F8CF933FD7}" type="presParOf" srcId="{149E46C0-2102-47A3-AF73-4D49D5201CB7}" destId="{98147015-76D6-4AC4-9898-87FDE8B9A537}" srcOrd="7" destOrd="0" presId="urn:microsoft.com/office/officeart/2005/8/layout/equation1"/>
    <dgm:cxn modelId="{D4FD598C-EA45-480B-B56F-805F525FBBC6}" type="presParOf" srcId="{149E46C0-2102-47A3-AF73-4D49D5201CB7}" destId="{9F35133B-FD9E-4DB2-8619-3E2A9887E49E}"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3AC680-9A32-4A72-8A5D-EFFEAB04DEAF}"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n-US"/>
        </a:p>
      </dgm:t>
    </dgm:pt>
    <dgm:pt modelId="{77AF6647-1597-418C-8E02-9F92A8F2B3A4}">
      <dgm:prSet phldrT="[Text]"/>
      <dgm:spPr/>
      <dgm:t>
        <a:bodyPr/>
        <a:lstStyle/>
        <a:p>
          <a:r>
            <a:rPr lang="en-US" dirty="0" smtClean="0"/>
            <a:t>Student Norms</a:t>
          </a:r>
          <a:endParaRPr lang="en-US" dirty="0"/>
        </a:p>
      </dgm:t>
    </dgm:pt>
    <dgm:pt modelId="{1F1E7E1A-AD88-4BDD-B7EC-34DFE0A858D0}" type="parTrans" cxnId="{F5DBFB2D-A770-43C4-82AF-671A7A5DB2E8}">
      <dgm:prSet/>
      <dgm:spPr/>
      <dgm:t>
        <a:bodyPr/>
        <a:lstStyle/>
        <a:p>
          <a:endParaRPr lang="en-US"/>
        </a:p>
      </dgm:t>
    </dgm:pt>
    <dgm:pt modelId="{40A9D006-DD0D-496B-AFFC-7A8542281BC1}" type="sibTrans" cxnId="{F5DBFB2D-A770-43C4-82AF-671A7A5DB2E8}">
      <dgm:prSet/>
      <dgm:spPr/>
      <dgm:t>
        <a:bodyPr/>
        <a:lstStyle/>
        <a:p>
          <a:endParaRPr lang="en-US"/>
        </a:p>
      </dgm:t>
    </dgm:pt>
    <dgm:pt modelId="{F4F389B0-4200-4B7D-888E-27C2F42CF5B5}">
      <dgm:prSet phldrT="[Text]"/>
      <dgm:spPr/>
      <dgm:t>
        <a:bodyPr/>
        <a:lstStyle/>
        <a:p>
          <a:r>
            <a:rPr lang="en-US" dirty="0" smtClean="0"/>
            <a:t>School Norms</a:t>
          </a:r>
          <a:endParaRPr lang="en-US" dirty="0"/>
        </a:p>
      </dgm:t>
    </dgm:pt>
    <dgm:pt modelId="{F1391F12-7684-46DF-838F-8D0C67DDEA4E}" type="parTrans" cxnId="{5DE283CD-C4B2-47B3-93C9-81BA37A5A797}">
      <dgm:prSet/>
      <dgm:spPr/>
      <dgm:t>
        <a:bodyPr/>
        <a:lstStyle/>
        <a:p>
          <a:endParaRPr lang="en-US"/>
        </a:p>
      </dgm:t>
    </dgm:pt>
    <dgm:pt modelId="{2D85F430-2115-45C1-8EB0-E4C97E09BFAF}" type="sibTrans" cxnId="{5DE283CD-C4B2-47B3-93C9-81BA37A5A797}">
      <dgm:prSet/>
      <dgm:spPr/>
      <dgm:t>
        <a:bodyPr/>
        <a:lstStyle/>
        <a:p>
          <a:endParaRPr lang="en-US"/>
        </a:p>
      </dgm:t>
    </dgm:pt>
    <dgm:pt modelId="{F7BBA629-4CB9-49D8-BDD6-B1E250A05DC4}" type="pres">
      <dgm:prSet presAssocID="{9E3AC680-9A32-4A72-8A5D-EFFEAB04DEAF}" presName="diagram" presStyleCnt="0">
        <dgm:presLayoutVars>
          <dgm:dir/>
          <dgm:resizeHandles val="exact"/>
        </dgm:presLayoutVars>
      </dgm:prSet>
      <dgm:spPr/>
      <dgm:t>
        <a:bodyPr/>
        <a:lstStyle/>
        <a:p>
          <a:endParaRPr lang="en-US"/>
        </a:p>
      </dgm:t>
    </dgm:pt>
    <dgm:pt modelId="{FEAC4763-01F5-4A1B-B2C5-5DE4F4E6FA3E}" type="pres">
      <dgm:prSet presAssocID="{77AF6647-1597-418C-8E02-9F92A8F2B3A4}" presName="arrow" presStyleLbl="node1" presStyleIdx="0" presStyleCnt="2">
        <dgm:presLayoutVars>
          <dgm:bulletEnabled val="1"/>
        </dgm:presLayoutVars>
      </dgm:prSet>
      <dgm:spPr/>
      <dgm:t>
        <a:bodyPr/>
        <a:lstStyle/>
        <a:p>
          <a:endParaRPr lang="en-US"/>
        </a:p>
      </dgm:t>
    </dgm:pt>
    <dgm:pt modelId="{92E68A78-50E3-41DA-9D10-BC41C0F585DD}" type="pres">
      <dgm:prSet presAssocID="{F4F389B0-4200-4B7D-888E-27C2F42CF5B5}" presName="arrow" presStyleLbl="node1" presStyleIdx="1" presStyleCnt="2">
        <dgm:presLayoutVars>
          <dgm:bulletEnabled val="1"/>
        </dgm:presLayoutVars>
      </dgm:prSet>
      <dgm:spPr/>
      <dgm:t>
        <a:bodyPr/>
        <a:lstStyle/>
        <a:p>
          <a:endParaRPr lang="en-US"/>
        </a:p>
      </dgm:t>
    </dgm:pt>
  </dgm:ptLst>
  <dgm:cxnLst>
    <dgm:cxn modelId="{5DE283CD-C4B2-47B3-93C9-81BA37A5A797}" srcId="{9E3AC680-9A32-4A72-8A5D-EFFEAB04DEAF}" destId="{F4F389B0-4200-4B7D-888E-27C2F42CF5B5}" srcOrd="1" destOrd="0" parTransId="{F1391F12-7684-46DF-838F-8D0C67DDEA4E}" sibTransId="{2D85F430-2115-45C1-8EB0-E4C97E09BFAF}"/>
    <dgm:cxn modelId="{820F0E81-CF4E-43A5-9583-5BD7EED49D5D}" type="presOf" srcId="{F4F389B0-4200-4B7D-888E-27C2F42CF5B5}" destId="{92E68A78-50E3-41DA-9D10-BC41C0F585DD}" srcOrd="0" destOrd="0" presId="urn:microsoft.com/office/officeart/2005/8/layout/arrow5"/>
    <dgm:cxn modelId="{F5DBFB2D-A770-43C4-82AF-671A7A5DB2E8}" srcId="{9E3AC680-9A32-4A72-8A5D-EFFEAB04DEAF}" destId="{77AF6647-1597-418C-8E02-9F92A8F2B3A4}" srcOrd="0" destOrd="0" parTransId="{1F1E7E1A-AD88-4BDD-B7EC-34DFE0A858D0}" sibTransId="{40A9D006-DD0D-496B-AFFC-7A8542281BC1}"/>
    <dgm:cxn modelId="{F43F0633-A4B0-44DD-A6DB-246DC8EF31F3}" type="presOf" srcId="{77AF6647-1597-418C-8E02-9F92A8F2B3A4}" destId="{FEAC4763-01F5-4A1B-B2C5-5DE4F4E6FA3E}" srcOrd="0" destOrd="0" presId="urn:microsoft.com/office/officeart/2005/8/layout/arrow5"/>
    <dgm:cxn modelId="{BE83AB8F-FEE0-410B-AE71-18E413E80EAB}" type="presOf" srcId="{9E3AC680-9A32-4A72-8A5D-EFFEAB04DEAF}" destId="{F7BBA629-4CB9-49D8-BDD6-B1E250A05DC4}" srcOrd="0" destOrd="0" presId="urn:microsoft.com/office/officeart/2005/8/layout/arrow5"/>
    <dgm:cxn modelId="{0B66CEF7-B408-4FDD-8AEF-999AB68D328B}" type="presParOf" srcId="{F7BBA629-4CB9-49D8-BDD6-B1E250A05DC4}" destId="{FEAC4763-01F5-4A1B-B2C5-5DE4F4E6FA3E}" srcOrd="0" destOrd="0" presId="urn:microsoft.com/office/officeart/2005/8/layout/arrow5"/>
    <dgm:cxn modelId="{B8BE3E27-DD1E-4222-B1E3-F8BBA7056629}" type="presParOf" srcId="{F7BBA629-4CB9-49D8-BDD6-B1E250A05DC4}" destId="{92E68A78-50E3-41DA-9D10-BC41C0F585DD}"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6A7CDE3-40DB-402C-92F9-3A4DE5361B36}" type="datetimeFigureOut">
              <a:rPr lang="en-US"/>
              <a:pPr>
                <a:defRPr/>
              </a:pPr>
              <a:t>2/28/2016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ECB7BC9-2EE4-4AE7-9BBD-2C24DB226118}" type="slidenum">
              <a:rPr lang="en-US"/>
              <a:pPr>
                <a:defRPr/>
              </a:pPr>
              <a:t>‹#›</a:t>
            </a:fld>
            <a:endParaRPr lang="en-US"/>
          </a:p>
        </p:txBody>
      </p:sp>
    </p:spTree>
    <p:extLst>
      <p:ext uri="{BB962C8B-B14F-4D97-AF65-F5344CB8AC3E}">
        <p14:creationId xmlns:p14="http://schemas.microsoft.com/office/powerpoint/2010/main" val="38641804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FA4F78-8BC2-4FC3-B783-A4AA4E89E06F}" type="slidenum">
              <a:rPr lang="en-US" smtClean="0">
                <a:latin typeface="Arial" charset="0"/>
              </a:rPr>
              <a:pPr fontAlgn="base">
                <a:spcBef>
                  <a:spcPct val="0"/>
                </a:spcBef>
                <a:spcAft>
                  <a:spcPct val="0"/>
                </a:spcAft>
                <a:defRPr/>
              </a:pPr>
              <a:t>17</a:t>
            </a:fld>
            <a:endParaRPr lang="en-US" smtClean="0">
              <a:latin typeface="Arial"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extLst>
      <p:ext uri="{BB962C8B-B14F-4D97-AF65-F5344CB8AC3E}">
        <p14:creationId xmlns:p14="http://schemas.microsoft.com/office/powerpoint/2010/main" val="2749584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309793-8B79-470B-943D-BBBB6C2234ED}" type="slidenum">
              <a:rPr lang="en-US" smtClean="0">
                <a:latin typeface="Arial" charset="0"/>
                <a:cs typeface="Arial" charset="0"/>
              </a:rPr>
              <a:pPr fontAlgn="base">
                <a:spcBef>
                  <a:spcPct val="0"/>
                </a:spcBef>
                <a:spcAft>
                  <a:spcPct val="0"/>
                </a:spcAft>
              </a:pPr>
              <a:t>19</a:t>
            </a:fld>
            <a:endParaRPr lang="en-US" smtClean="0">
              <a:latin typeface="Arial" charset="0"/>
              <a:cs typeface="Arial"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cs typeface="Arial" charset="0"/>
            </a:endParaRPr>
          </a:p>
        </p:txBody>
      </p:sp>
    </p:spTree>
    <p:extLst>
      <p:ext uri="{BB962C8B-B14F-4D97-AF65-F5344CB8AC3E}">
        <p14:creationId xmlns:p14="http://schemas.microsoft.com/office/powerpoint/2010/main" val="2331958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1924" name="Slide Number Placeholder 3"/>
          <p:cNvSpPr>
            <a:spLocks noGrp="1"/>
          </p:cNvSpPr>
          <p:nvPr>
            <p:ph type="sldNum" sz="quarter" idx="5"/>
          </p:nvPr>
        </p:nvSpPr>
        <p:spPr/>
        <p:txBody>
          <a:bodyPr/>
          <a:lstStyle/>
          <a:p>
            <a:pPr>
              <a:defRPr/>
            </a:pPr>
            <a:fld id="{4B6A0151-43F5-47F0-80A6-4A4D9308B2C5}" type="slidenum">
              <a:rPr lang="en-US" smtClean="0"/>
              <a:pPr>
                <a:defRPr/>
              </a:pPr>
              <a:t>37</a:t>
            </a:fld>
            <a:endParaRPr lang="en-US" smtClean="0"/>
          </a:p>
        </p:txBody>
      </p:sp>
    </p:spTree>
    <p:extLst>
      <p:ext uri="{BB962C8B-B14F-4D97-AF65-F5344CB8AC3E}">
        <p14:creationId xmlns:p14="http://schemas.microsoft.com/office/powerpoint/2010/main" val="275969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7377421-6CE2-4CE6-9ECA-9B3E1F4BA8AA}" type="datetimeFigureOut">
              <a:rPr lang="en-US"/>
              <a:pPr>
                <a:defRPr/>
              </a:pPr>
              <a:t>2/28/2016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F1272E-9133-4C96-8D2F-0738498E8124}" type="slidenum">
              <a:rPr lang="en-US"/>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4C4EF8-84EC-434D-B899-67A2A4795421}" type="datetimeFigureOut">
              <a:rPr lang="en-US"/>
              <a:pPr>
                <a:defRPr/>
              </a:pPr>
              <a:t>2/28/2016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0E9E74-29FB-4C77-9D4C-D8B4CE4A37A4}"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651350B-7126-4138-B642-2A07D7A13F3B}" type="datetimeFigureOut">
              <a:rPr lang="en-US"/>
              <a:pPr>
                <a:defRPr/>
              </a:pPr>
              <a:t>2/28/2016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C6440D-E88F-4D12-B63E-3D492E2DA8A2}"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B529E9E-6174-4C10-B622-7415C4E85D3C}" type="datetimeFigureOut">
              <a:rPr lang="en-US"/>
              <a:pPr>
                <a:defRPr/>
              </a:pPr>
              <a:t>2/28/2016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25D895-1126-4B81-A16A-CA40BD6226F0}"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6DB2043-455E-47ED-9875-16A712437FCB}" type="datetimeFigureOut">
              <a:rPr lang="en-US"/>
              <a:pPr>
                <a:defRPr/>
              </a:pPr>
              <a:t>2/28/2016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68D52C-7294-4217-B782-69F4DDC44BC3}"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9889D54-0819-41F4-8B31-B07755D96BA4}" type="datetimeFigureOut">
              <a:rPr lang="en-US"/>
              <a:pPr>
                <a:defRPr/>
              </a:pPr>
              <a:t>2/28/2016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219F03-E0CA-4285-866B-26FBFCDA71A5}"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DA4FC6A-A424-48E9-A3A2-998B3F4592C9}" type="datetimeFigureOut">
              <a:rPr lang="en-US"/>
              <a:pPr>
                <a:defRPr/>
              </a:pPr>
              <a:t>2/28/2016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E564DDD-A0DF-4D6D-BF02-2CD532B5EAB2}"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02956F-BF45-4AC9-A91D-B719F86F4A76}" type="datetimeFigureOut">
              <a:rPr lang="en-US"/>
              <a:pPr>
                <a:defRPr/>
              </a:pPr>
              <a:t>2/28/2016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4B70C04-4549-41E2-90D1-C26F6DC831B4}"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6DF9BF-B4B9-44A4-AF06-C7EC0B34706F}" type="datetimeFigureOut">
              <a:rPr lang="en-US"/>
              <a:pPr>
                <a:defRPr/>
              </a:pPr>
              <a:t>2/28/2016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3624BC6-7CD2-45C3-9122-B0B1830B134B}"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5A2B5B-D729-434D-ABFE-C1E5DEE81E3A}" type="datetimeFigureOut">
              <a:rPr lang="en-US"/>
              <a:pPr>
                <a:defRPr/>
              </a:pPr>
              <a:t>2/28/2016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1DCA55-6DAF-4FAB-811E-141E31DDF887}"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06874C6-390A-4EB6-9D5F-A045A5B58DFC}" type="datetimeFigureOut">
              <a:rPr lang="en-US"/>
              <a:pPr>
                <a:defRPr/>
              </a:pPr>
              <a:t>2/28/2016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2CE561-9F3D-43A9-B262-F77E2D617688}"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C153FDF-65FA-41C9-84C8-ECF5ECBB5DB8}" type="datetimeFigureOut">
              <a:rPr lang="en-US"/>
              <a:pPr>
                <a:defRPr/>
              </a:pPr>
              <a:t>2/28/2016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F17E405-39EC-451B-815C-398194443B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newfrontier21.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amuhammad@newfrontier21.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p:cNvCxnSpPr/>
          <p:nvPr/>
        </p:nvCxnSpPr>
        <p:spPr>
          <a:xfrm flipV="1">
            <a:off x="1752600" y="533400"/>
            <a:ext cx="1219200" cy="83820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
        <p:nvSpPr>
          <p:cNvPr id="3075" name="Title 1"/>
          <p:cNvSpPr>
            <a:spLocks noGrp="1"/>
          </p:cNvSpPr>
          <p:nvPr>
            <p:ph type="ctrTitle"/>
          </p:nvPr>
        </p:nvSpPr>
        <p:spPr>
          <a:xfrm>
            <a:off x="685800" y="1600200"/>
            <a:ext cx="7772400" cy="1470025"/>
          </a:xfrm>
        </p:spPr>
        <p:txBody>
          <a:bodyPr/>
          <a:lstStyle/>
          <a:p>
            <a:pPr eaLnBrk="1" hangingPunct="1"/>
            <a:r>
              <a:rPr lang="en-US" sz="5000" dirty="0" smtClean="0"/>
              <a:t>The Will to Lead:</a:t>
            </a:r>
            <a:br>
              <a:rPr lang="en-US" sz="5000" dirty="0" smtClean="0"/>
            </a:br>
            <a:r>
              <a:rPr lang="en-US" sz="5000" dirty="0" smtClean="0"/>
              <a:t>Creating Healthy School Cultures</a:t>
            </a:r>
            <a:endParaRPr lang="en-US" sz="3600" dirty="0" smtClean="0"/>
          </a:p>
        </p:txBody>
      </p:sp>
      <p:sp>
        <p:nvSpPr>
          <p:cNvPr id="3" name="Subtitle 2"/>
          <p:cNvSpPr>
            <a:spLocks noGrp="1"/>
          </p:cNvSpPr>
          <p:nvPr>
            <p:ph type="subTitle" idx="1"/>
          </p:nvPr>
        </p:nvSpPr>
        <p:spPr>
          <a:xfrm>
            <a:off x="1371600" y="3810000"/>
            <a:ext cx="6400800" cy="1752600"/>
          </a:xfrm>
        </p:spPr>
        <p:txBody>
          <a:bodyPr rtlCol="0">
            <a:normAutofit/>
          </a:bodyPr>
          <a:lstStyle/>
          <a:p>
            <a:pPr eaLnBrk="1" fontAlgn="auto" hangingPunct="1">
              <a:spcAft>
                <a:spcPts val="0"/>
              </a:spcAft>
              <a:buFont typeface="Arial" pitchFamily="34" charset="0"/>
              <a:buNone/>
              <a:defRPr/>
            </a:pPr>
            <a:r>
              <a:rPr lang="en-US" dirty="0" smtClean="0">
                <a:solidFill>
                  <a:schemeClr val="tx1">
                    <a:lumMod val="75000"/>
                    <a:lumOff val="25000"/>
                  </a:schemeClr>
                </a:solidFill>
              </a:rPr>
              <a:t>Anthony Muhammad, PhD</a:t>
            </a:r>
          </a:p>
        </p:txBody>
      </p:sp>
      <p:sp>
        <p:nvSpPr>
          <p:cNvPr id="4" name="Oval 3"/>
          <p:cNvSpPr/>
          <p:nvPr/>
        </p:nvSpPr>
        <p:spPr>
          <a:xfrm>
            <a:off x="1219200" y="838200"/>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7315200" y="46482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62000" y="304800"/>
            <a:ext cx="7556500" cy="1116013"/>
          </a:xfrm>
        </p:spPr>
        <p:txBody>
          <a:bodyPr/>
          <a:lstStyle/>
          <a:p>
            <a:pPr eaLnBrk="1" hangingPunct="1"/>
            <a:r>
              <a:rPr lang="en-US" smtClean="0"/>
              <a:t>Don’t Underestimate Culture</a:t>
            </a:r>
          </a:p>
        </p:txBody>
      </p:sp>
      <p:sp>
        <p:nvSpPr>
          <p:cNvPr id="5" name="TextBox 4"/>
          <p:cNvSpPr txBox="1"/>
          <p:nvPr/>
        </p:nvSpPr>
        <p:spPr>
          <a:xfrm>
            <a:off x="3124200" y="1600200"/>
            <a:ext cx="5715000" cy="3540125"/>
          </a:xfrm>
          <a:prstGeom prst="rect">
            <a:avLst/>
          </a:prstGeom>
          <a:noFill/>
        </p:spPr>
        <p:txBody>
          <a:bodyPr>
            <a:spAutoFit/>
          </a:bodyPr>
          <a:lstStyle/>
          <a:p>
            <a:pPr fontAlgn="auto">
              <a:spcBef>
                <a:spcPts val="0"/>
              </a:spcBef>
              <a:spcAft>
                <a:spcPts val="0"/>
              </a:spcAft>
              <a:defRPr/>
            </a:pPr>
            <a:r>
              <a:rPr lang="en-US" sz="2800" dirty="0">
                <a:latin typeface="+mn-lt"/>
                <a:cs typeface="+mn-cs"/>
              </a:rPr>
              <a:t>“The health of an organization provides the context for strategy, finance, marketing, and everything else that happens within it, which is why it is the single greatest factor determining an organization’s success. More than talent. More than knowledge. More than innovation.”</a:t>
            </a:r>
          </a:p>
        </p:txBody>
      </p:sp>
      <p:sp>
        <p:nvSpPr>
          <p:cNvPr id="6" name="TextBox 5"/>
          <p:cNvSpPr txBox="1"/>
          <p:nvPr/>
        </p:nvSpPr>
        <p:spPr>
          <a:xfrm>
            <a:off x="3048000" y="5311775"/>
            <a:ext cx="5715000" cy="708025"/>
          </a:xfrm>
          <a:prstGeom prst="rect">
            <a:avLst/>
          </a:prstGeom>
          <a:noFill/>
        </p:spPr>
        <p:txBody>
          <a:bodyPr>
            <a:spAutoFit/>
          </a:bodyPr>
          <a:lstStyle/>
          <a:p>
            <a:pPr algn="r" fontAlgn="auto">
              <a:spcBef>
                <a:spcPts val="0"/>
              </a:spcBef>
              <a:spcAft>
                <a:spcPts val="0"/>
              </a:spcAft>
              <a:defRPr/>
            </a:pPr>
            <a:r>
              <a:rPr lang="en-US" sz="2000" dirty="0">
                <a:solidFill>
                  <a:schemeClr val="tx1">
                    <a:lumMod val="85000"/>
                    <a:lumOff val="15000"/>
                  </a:schemeClr>
                </a:solidFill>
                <a:latin typeface="+mn-lt"/>
                <a:cs typeface="+mn-cs"/>
              </a:rPr>
              <a:t>—</a:t>
            </a:r>
            <a:r>
              <a:rPr lang="en-US" sz="2000" dirty="0" err="1">
                <a:solidFill>
                  <a:schemeClr val="tx1">
                    <a:lumMod val="85000"/>
                    <a:lumOff val="15000"/>
                  </a:schemeClr>
                </a:solidFill>
                <a:latin typeface="+mn-lt"/>
                <a:cs typeface="+mn-cs"/>
              </a:rPr>
              <a:t>Lencioni</a:t>
            </a:r>
            <a:r>
              <a:rPr lang="en-US" sz="2000" dirty="0">
                <a:solidFill>
                  <a:schemeClr val="tx1">
                    <a:lumMod val="85000"/>
                    <a:lumOff val="15000"/>
                  </a:schemeClr>
                </a:solidFill>
                <a:latin typeface="+mn-lt"/>
                <a:cs typeface="+mn-cs"/>
              </a:rPr>
              <a:t>, </a:t>
            </a:r>
            <a:r>
              <a:rPr lang="en-US" sz="2000" i="1" dirty="0">
                <a:solidFill>
                  <a:schemeClr val="tx1">
                    <a:lumMod val="85000"/>
                    <a:lumOff val="15000"/>
                  </a:schemeClr>
                </a:solidFill>
                <a:latin typeface="+mn-lt"/>
                <a:cs typeface="+mn-cs"/>
              </a:rPr>
              <a:t>The Advantage: Why Organizational</a:t>
            </a:r>
          </a:p>
          <a:p>
            <a:pPr algn="r" fontAlgn="auto">
              <a:spcBef>
                <a:spcPts val="0"/>
              </a:spcBef>
              <a:spcAft>
                <a:spcPts val="0"/>
              </a:spcAft>
              <a:defRPr/>
            </a:pPr>
            <a:r>
              <a:rPr lang="en-US" sz="2000" i="1" dirty="0">
                <a:solidFill>
                  <a:schemeClr val="tx1">
                    <a:lumMod val="85000"/>
                    <a:lumOff val="15000"/>
                  </a:schemeClr>
                </a:solidFill>
                <a:latin typeface="+mn-lt"/>
                <a:cs typeface="+mn-cs"/>
              </a:rPr>
              <a:t>Health Trumps Everything Else in Business</a:t>
            </a:r>
            <a:r>
              <a:rPr lang="en-US" sz="2000" dirty="0">
                <a:solidFill>
                  <a:schemeClr val="tx1">
                    <a:lumMod val="85000"/>
                    <a:lumOff val="15000"/>
                  </a:schemeClr>
                </a:solidFill>
                <a:latin typeface="+mn-lt"/>
                <a:cs typeface="+mn-cs"/>
              </a:rPr>
              <a:t> (2012), p. 2</a:t>
            </a:r>
          </a:p>
        </p:txBody>
      </p:sp>
      <p:pic>
        <p:nvPicPr>
          <p:cNvPr id="18437" name="Picture 7" descr="34282_Lencioni_Pat_BK_The Advantage.png"/>
          <p:cNvPicPr>
            <a:picLocks noChangeAspect="1"/>
          </p:cNvPicPr>
          <p:nvPr/>
        </p:nvPicPr>
        <p:blipFill>
          <a:blip r:embed="rId2" cstate="print"/>
          <a:srcRect/>
          <a:stretch>
            <a:fillRect/>
          </a:stretch>
        </p:blipFill>
        <p:spPr bwMode="auto">
          <a:xfrm>
            <a:off x="228600" y="1600200"/>
            <a:ext cx="2667000" cy="4019550"/>
          </a:xfrm>
          <a:prstGeom prst="rect">
            <a:avLst/>
          </a:prstGeom>
          <a:noFill/>
          <a:ln w="952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609600"/>
            <a:ext cx="8229600" cy="1143000"/>
          </a:xfrm>
        </p:spPr>
        <p:txBody>
          <a:bodyPr/>
          <a:lstStyle/>
          <a:p>
            <a:pPr eaLnBrk="1" hangingPunct="1"/>
            <a:r>
              <a:rPr lang="en-US" smtClean="0"/>
              <a:t>Choosing Being “Smart” </a:t>
            </a:r>
            <a:br>
              <a:rPr lang="en-US" smtClean="0"/>
            </a:br>
            <a:r>
              <a:rPr lang="en-US" smtClean="0"/>
              <a:t>Over Being “Healthy”</a:t>
            </a:r>
          </a:p>
        </p:txBody>
      </p:sp>
      <p:sp>
        <p:nvSpPr>
          <p:cNvPr id="19459" name="Text Placeholder 2"/>
          <p:cNvSpPr>
            <a:spLocks noGrp="1"/>
          </p:cNvSpPr>
          <p:nvPr>
            <p:ph type="body" idx="1"/>
          </p:nvPr>
        </p:nvSpPr>
        <p:spPr>
          <a:xfrm>
            <a:off x="457200" y="2103438"/>
            <a:ext cx="4040188" cy="639762"/>
          </a:xfrm>
        </p:spPr>
        <p:txBody>
          <a:bodyPr/>
          <a:lstStyle/>
          <a:p>
            <a:pPr algn="ctr" eaLnBrk="1" hangingPunct="1"/>
            <a:r>
              <a:rPr lang="en-US" sz="4400" smtClean="0"/>
              <a:t>Smart</a:t>
            </a:r>
          </a:p>
        </p:txBody>
      </p:sp>
      <p:sp>
        <p:nvSpPr>
          <p:cNvPr id="4" name="Content Placeholder 3"/>
          <p:cNvSpPr>
            <a:spLocks noGrp="1"/>
          </p:cNvSpPr>
          <p:nvPr>
            <p:ph sz="half" idx="2"/>
          </p:nvPr>
        </p:nvSpPr>
        <p:spPr>
          <a:xfrm>
            <a:off x="457200" y="2754313"/>
            <a:ext cx="4040188" cy="3951287"/>
          </a:xfrm>
        </p:spPr>
        <p:txBody>
          <a:bodyPr/>
          <a:lstStyle/>
          <a:p>
            <a:pPr eaLnBrk="1" hangingPunct="1"/>
            <a:r>
              <a:rPr lang="en-US" smtClean="0"/>
              <a:t>The “sophistication bias”</a:t>
            </a:r>
          </a:p>
          <a:p>
            <a:pPr eaLnBrk="1" hangingPunct="1">
              <a:buFont typeface="Arial" charset="0"/>
              <a:buNone/>
            </a:pPr>
            <a:endParaRPr lang="en-US" sz="2000" smtClean="0"/>
          </a:p>
          <a:p>
            <a:pPr eaLnBrk="1" hangingPunct="1">
              <a:buFont typeface="Arial" charset="0"/>
              <a:buNone/>
            </a:pPr>
            <a:endParaRPr lang="en-US" smtClean="0"/>
          </a:p>
          <a:p>
            <a:pPr eaLnBrk="1" hangingPunct="1"/>
            <a:r>
              <a:rPr lang="en-US" smtClean="0"/>
              <a:t>The “adrenaline bias”</a:t>
            </a:r>
          </a:p>
          <a:p>
            <a:pPr eaLnBrk="1" hangingPunct="1"/>
            <a:endParaRPr lang="en-US" sz="2000" smtClean="0"/>
          </a:p>
          <a:p>
            <a:pPr eaLnBrk="1" hangingPunct="1"/>
            <a:endParaRPr lang="en-US" smtClean="0"/>
          </a:p>
          <a:p>
            <a:pPr eaLnBrk="1" hangingPunct="1"/>
            <a:r>
              <a:rPr lang="en-US" smtClean="0"/>
              <a:t>The “quantification bias”</a:t>
            </a:r>
          </a:p>
        </p:txBody>
      </p:sp>
      <p:sp>
        <p:nvSpPr>
          <p:cNvPr id="19461" name="Text Placeholder 4"/>
          <p:cNvSpPr>
            <a:spLocks noGrp="1"/>
          </p:cNvSpPr>
          <p:nvPr>
            <p:ph type="body" sz="quarter" idx="3"/>
          </p:nvPr>
        </p:nvSpPr>
        <p:spPr>
          <a:xfrm>
            <a:off x="4645025" y="2103438"/>
            <a:ext cx="4041775" cy="639762"/>
          </a:xfrm>
        </p:spPr>
        <p:txBody>
          <a:bodyPr/>
          <a:lstStyle/>
          <a:p>
            <a:pPr algn="ctr" eaLnBrk="1" hangingPunct="1"/>
            <a:r>
              <a:rPr lang="en-US" sz="4000" smtClean="0"/>
              <a:t>Healthy</a:t>
            </a:r>
          </a:p>
        </p:txBody>
      </p:sp>
      <p:sp>
        <p:nvSpPr>
          <p:cNvPr id="6" name="Content Placeholder 5"/>
          <p:cNvSpPr>
            <a:spLocks noGrp="1"/>
          </p:cNvSpPr>
          <p:nvPr>
            <p:ph sz="quarter" idx="4"/>
          </p:nvPr>
        </p:nvSpPr>
        <p:spPr>
          <a:xfrm>
            <a:off x="4873625" y="2743200"/>
            <a:ext cx="4041775" cy="3951288"/>
          </a:xfrm>
        </p:spPr>
        <p:txBody>
          <a:bodyPr/>
          <a:lstStyle/>
          <a:p>
            <a:pPr eaLnBrk="1" hangingPunct="1"/>
            <a:r>
              <a:rPr lang="en-US" dirty="0" smtClean="0"/>
              <a:t>Build a cohesive team.</a:t>
            </a:r>
          </a:p>
          <a:p>
            <a:pPr eaLnBrk="1" hangingPunct="1">
              <a:buFont typeface="Arial" charset="0"/>
              <a:buNone/>
            </a:pPr>
            <a:endParaRPr lang="en-US" sz="2000" dirty="0" smtClean="0"/>
          </a:p>
          <a:p>
            <a:pPr eaLnBrk="1" hangingPunct="1">
              <a:buFont typeface="Arial" charset="0"/>
              <a:buNone/>
            </a:pPr>
            <a:endParaRPr lang="en-US" sz="2000" dirty="0" smtClean="0"/>
          </a:p>
          <a:p>
            <a:pPr eaLnBrk="1" hangingPunct="1"/>
            <a:r>
              <a:rPr lang="en-US" dirty="0" smtClean="0"/>
              <a:t>Creating clarity.</a:t>
            </a:r>
          </a:p>
          <a:p>
            <a:pPr eaLnBrk="1" hangingPunct="1"/>
            <a:endParaRPr lang="en-US" sz="2000" dirty="0" smtClean="0"/>
          </a:p>
          <a:p>
            <a:pPr eaLnBrk="1" hangingPunct="1">
              <a:buNone/>
            </a:pPr>
            <a:endParaRPr lang="en-US" sz="2000" dirty="0" smtClean="0"/>
          </a:p>
          <a:p>
            <a:pPr eaLnBrk="1" hangingPunct="1"/>
            <a:r>
              <a:rPr lang="en-US" dirty="0" smtClean="0"/>
              <a:t>Reinforcing clarity</a:t>
            </a:r>
          </a:p>
        </p:txBody>
      </p:sp>
      <p:sp>
        <p:nvSpPr>
          <p:cNvPr id="7" name="TextBox 6"/>
          <p:cNvSpPr txBox="1"/>
          <p:nvPr/>
        </p:nvSpPr>
        <p:spPr>
          <a:xfrm>
            <a:off x="457200" y="6019800"/>
            <a:ext cx="8250238" cy="769938"/>
          </a:xfrm>
          <a:prstGeom prst="rect">
            <a:avLst/>
          </a:prstGeom>
          <a:noFill/>
        </p:spPr>
        <p:txBody>
          <a:bodyPr>
            <a:spAutoFit/>
          </a:bodyPr>
          <a:lstStyle/>
          <a:p>
            <a:pPr algn="r" fontAlgn="auto">
              <a:spcBef>
                <a:spcPts val="0"/>
              </a:spcBef>
              <a:spcAft>
                <a:spcPts val="0"/>
              </a:spcAft>
              <a:defRPr/>
            </a:pPr>
            <a:r>
              <a:rPr lang="en-US" sz="2200" dirty="0">
                <a:solidFill>
                  <a:schemeClr val="tx1">
                    <a:lumMod val="85000"/>
                    <a:lumOff val="15000"/>
                  </a:schemeClr>
                </a:solidFill>
                <a:latin typeface="+mn-lt"/>
                <a:cs typeface="+mn-cs"/>
              </a:rPr>
              <a:t>—</a:t>
            </a:r>
            <a:r>
              <a:rPr lang="en-US" sz="2200" dirty="0" err="1">
                <a:solidFill>
                  <a:schemeClr val="tx1">
                    <a:lumMod val="85000"/>
                    <a:lumOff val="15000"/>
                  </a:schemeClr>
                </a:solidFill>
                <a:latin typeface="+mn-lt"/>
                <a:cs typeface="+mn-cs"/>
              </a:rPr>
              <a:t>Lencioni</a:t>
            </a:r>
            <a:r>
              <a:rPr lang="en-US" sz="2200" dirty="0">
                <a:solidFill>
                  <a:schemeClr val="tx1">
                    <a:lumMod val="85000"/>
                    <a:lumOff val="15000"/>
                  </a:schemeClr>
                </a:solidFill>
                <a:latin typeface="+mn-lt"/>
                <a:cs typeface="+mn-cs"/>
              </a:rPr>
              <a:t>, </a:t>
            </a:r>
            <a:r>
              <a:rPr lang="en-US" sz="2200" i="1" dirty="0">
                <a:solidFill>
                  <a:schemeClr val="tx1">
                    <a:lumMod val="85000"/>
                    <a:lumOff val="15000"/>
                  </a:schemeClr>
                </a:solidFill>
                <a:latin typeface="+mn-lt"/>
                <a:cs typeface="+mn-cs"/>
              </a:rPr>
              <a:t>The Advantage: Why </a:t>
            </a:r>
            <a:r>
              <a:rPr lang="en-US" sz="2200" i="1" dirty="0" err="1">
                <a:solidFill>
                  <a:schemeClr val="tx1">
                    <a:lumMod val="85000"/>
                    <a:lumOff val="15000"/>
                  </a:schemeClr>
                </a:solidFill>
                <a:latin typeface="+mn-lt"/>
                <a:cs typeface="+mn-cs"/>
              </a:rPr>
              <a:t>OrganizationalHealth</a:t>
            </a:r>
            <a:r>
              <a:rPr lang="en-US" sz="2200" i="1" dirty="0">
                <a:solidFill>
                  <a:schemeClr val="tx1">
                    <a:lumMod val="85000"/>
                    <a:lumOff val="15000"/>
                  </a:schemeClr>
                </a:solidFill>
                <a:latin typeface="+mn-lt"/>
                <a:cs typeface="+mn-cs"/>
              </a:rPr>
              <a:t> Trumps Everything Else in Business</a:t>
            </a:r>
            <a:r>
              <a:rPr lang="en-US" sz="2200" dirty="0">
                <a:solidFill>
                  <a:schemeClr val="tx1">
                    <a:lumMod val="85000"/>
                    <a:lumOff val="15000"/>
                  </a:schemeClr>
                </a:solidFill>
                <a:latin typeface="+mn-lt"/>
                <a:cs typeface="+mn-cs"/>
              </a:rPr>
              <a:t> (2012)</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20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20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20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Avoiding Culture</a:t>
            </a:r>
          </a:p>
        </p:txBody>
      </p:sp>
      <p:sp>
        <p:nvSpPr>
          <p:cNvPr id="20483" name="Content Placeholder 2"/>
          <p:cNvSpPr>
            <a:spLocks noGrp="1"/>
          </p:cNvSpPr>
          <p:nvPr>
            <p:ph idx="1"/>
          </p:nvPr>
        </p:nvSpPr>
        <p:spPr>
          <a:xfrm>
            <a:off x="457200" y="1600200"/>
            <a:ext cx="8153400" cy="3657600"/>
          </a:xfrm>
        </p:spPr>
        <p:txBody>
          <a:bodyPr/>
          <a:lstStyle/>
          <a:p>
            <a:pPr marL="0" indent="0" eaLnBrk="1" hangingPunct="1">
              <a:buFont typeface="Arial" charset="0"/>
              <a:buNone/>
            </a:pPr>
            <a:r>
              <a:rPr lang="en-US" smtClean="0"/>
              <a:t>“Most leaders prefer to look for answers where the light is better, where they are more comfortable.  And the light is certainly better </a:t>
            </a:r>
          </a:p>
          <a:p>
            <a:pPr marL="0" indent="0" eaLnBrk="1" hangingPunct="1">
              <a:spcBef>
                <a:spcPct val="0"/>
              </a:spcBef>
              <a:buFont typeface="Arial" charset="0"/>
              <a:buNone/>
            </a:pPr>
            <a:r>
              <a:rPr lang="en-US" smtClean="0"/>
              <a:t>in the measurable, objective, and data-driven world of organizational intelligence (the smart side of the equation) than in the messier, more unpredictable world of organizational health.”</a:t>
            </a:r>
          </a:p>
        </p:txBody>
      </p:sp>
      <p:sp>
        <p:nvSpPr>
          <p:cNvPr id="4" name="TextBox 3"/>
          <p:cNvSpPr txBox="1"/>
          <p:nvPr/>
        </p:nvSpPr>
        <p:spPr>
          <a:xfrm>
            <a:off x="2181225" y="5486400"/>
            <a:ext cx="6505575" cy="769938"/>
          </a:xfrm>
          <a:prstGeom prst="rect">
            <a:avLst/>
          </a:prstGeom>
          <a:noFill/>
        </p:spPr>
        <p:txBody>
          <a:bodyPr>
            <a:spAutoFit/>
          </a:bodyPr>
          <a:lstStyle/>
          <a:p>
            <a:pPr algn="r" fontAlgn="auto">
              <a:spcBef>
                <a:spcPts val="0"/>
              </a:spcBef>
              <a:spcAft>
                <a:spcPts val="0"/>
              </a:spcAft>
              <a:defRPr/>
            </a:pPr>
            <a:r>
              <a:rPr lang="en-US" sz="2200" dirty="0">
                <a:solidFill>
                  <a:schemeClr val="tx1">
                    <a:lumMod val="85000"/>
                    <a:lumOff val="15000"/>
                  </a:schemeClr>
                </a:solidFill>
                <a:latin typeface="+mn-lt"/>
                <a:cs typeface="+mn-cs"/>
              </a:rPr>
              <a:t>—</a:t>
            </a:r>
            <a:r>
              <a:rPr lang="en-US" sz="2200" dirty="0" err="1">
                <a:solidFill>
                  <a:schemeClr val="tx1">
                    <a:lumMod val="85000"/>
                    <a:lumOff val="15000"/>
                  </a:schemeClr>
                </a:solidFill>
                <a:latin typeface="+mn-lt"/>
                <a:cs typeface="+mn-cs"/>
              </a:rPr>
              <a:t>Lencioni</a:t>
            </a:r>
            <a:r>
              <a:rPr lang="en-US" sz="2200" dirty="0">
                <a:solidFill>
                  <a:schemeClr val="tx1">
                    <a:lumMod val="85000"/>
                    <a:lumOff val="15000"/>
                  </a:schemeClr>
                </a:solidFill>
                <a:latin typeface="+mn-lt"/>
                <a:cs typeface="+mn-cs"/>
              </a:rPr>
              <a:t>, </a:t>
            </a:r>
            <a:r>
              <a:rPr lang="en-US" sz="2200" i="1" dirty="0">
                <a:solidFill>
                  <a:schemeClr val="tx1">
                    <a:lumMod val="85000"/>
                    <a:lumOff val="15000"/>
                  </a:schemeClr>
                </a:solidFill>
                <a:latin typeface="+mn-lt"/>
                <a:cs typeface="+mn-cs"/>
              </a:rPr>
              <a:t>The Advantage: Why Organizational</a:t>
            </a:r>
          </a:p>
          <a:p>
            <a:pPr algn="r" fontAlgn="auto">
              <a:spcBef>
                <a:spcPts val="0"/>
              </a:spcBef>
              <a:spcAft>
                <a:spcPts val="0"/>
              </a:spcAft>
              <a:defRPr/>
            </a:pPr>
            <a:r>
              <a:rPr lang="en-US" sz="2200" i="1" dirty="0">
                <a:solidFill>
                  <a:schemeClr val="tx1">
                    <a:lumMod val="85000"/>
                    <a:lumOff val="15000"/>
                  </a:schemeClr>
                </a:solidFill>
                <a:latin typeface="+mn-lt"/>
                <a:cs typeface="+mn-cs"/>
              </a:rPr>
              <a:t>Health Trumps Everything Else in Business</a:t>
            </a:r>
            <a:r>
              <a:rPr lang="en-US" sz="2200" dirty="0">
                <a:solidFill>
                  <a:schemeClr val="tx1">
                    <a:lumMod val="85000"/>
                    <a:lumOff val="15000"/>
                  </a:schemeClr>
                </a:solidFill>
                <a:latin typeface="+mn-lt"/>
                <a:cs typeface="+mn-cs"/>
              </a:rPr>
              <a:t> (2012), p. 7</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04800"/>
            <a:ext cx="8229600" cy="1143000"/>
          </a:xfrm>
        </p:spPr>
        <p:txBody>
          <a:bodyPr/>
          <a:lstStyle/>
          <a:p>
            <a:pPr eaLnBrk="1" hangingPunct="1"/>
            <a:r>
              <a:rPr lang="en-US" smtClean="0"/>
              <a:t>School Culture</a:t>
            </a:r>
          </a:p>
        </p:txBody>
      </p:sp>
      <p:sp>
        <p:nvSpPr>
          <p:cNvPr id="22531" name="Rectangle 3"/>
          <p:cNvSpPr>
            <a:spLocks noGrp="1" noChangeArrowheads="1"/>
          </p:cNvSpPr>
          <p:nvPr>
            <p:ph type="body" idx="1"/>
          </p:nvPr>
        </p:nvSpPr>
        <p:spPr>
          <a:xfrm>
            <a:off x="457200" y="1600200"/>
            <a:ext cx="7924800" cy="3611563"/>
          </a:xfrm>
        </p:spPr>
        <p:txBody>
          <a:bodyPr/>
          <a:lstStyle/>
          <a:p>
            <a:pPr marL="0" indent="0" eaLnBrk="1" hangingPunct="1">
              <a:buFontTx/>
              <a:buNone/>
              <a:defRPr/>
            </a:pPr>
            <a:r>
              <a:rPr lang="en-US" sz="3400" dirty="0" smtClean="0"/>
              <a:t>“School culture is the set of norms, values, and beliefs, rituals and ceremonies, symbols and stories that make up the ‘persona’ of the school.”</a:t>
            </a:r>
          </a:p>
          <a:p>
            <a:pPr algn="r" eaLnBrk="1" hangingPunct="1">
              <a:buFontTx/>
              <a:buNone/>
              <a:defRPr/>
            </a:pPr>
            <a:endParaRPr lang="en-US" sz="1800" dirty="0" smtClean="0"/>
          </a:p>
          <a:p>
            <a:pPr algn="r" eaLnBrk="1" hangingPunct="1">
              <a:spcBef>
                <a:spcPts val="0"/>
              </a:spcBef>
              <a:buFontTx/>
              <a:buNone/>
              <a:defRPr/>
            </a:pPr>
            <a:r>
              <a:rPr lang="en-US" sz="2200" dirty="0" smtClean="0">
                <a:solidFill>
                  <a:schemeClr val="tx1">
                    <a:lumMod val="85000"/>
                    <a:lumOff val="15000"/>
                  </a:schemeClr>
                </a:solidFill>
              </a:rPr>
              <a:t>—Peterson, “Is Your School Culture Toxic or Positive?”</a:t>
            </a:r>
            <a:r>
              <a:rPr lang="en-US" sz="2200" i="1" dirty="0" smtClean="0">
                <a:solidFill>
                  <a:schemeClr val="tx1">
                    <a:lumMod val="85000"/>
                    <a:lumOff val="15000"/>
                  </a:schemeClr>
                </a:solidFill>
              </a:rPr>
              <a:t> </a:t>
            </a:r>
          </a:p>
          <a:p>
            <a:pPr algn="r" eaLnBrk="1" hangingPunct="1">
              <a:spcBef>
                <a:spcPts val="0"/>
              </a:spcBef>
              <a:buFontTx/>
              <a:buNone/>
              <a:defRPr/>
            </a:pPr>
            <a:r>
              <a:rPr lang="en-US" sz="2200" i="1" dirty="0" smtClean="0">
                <a:solidFill>
                  <a:schemeClr val="tx1">
                    <a:lumMod val="85000"/>
                    <a:lumOff val="15000"/>
                  </a:schemeClr>
                </a:solidFill>
              </a:rPr>
              <a:t>Education World </a:t>
            </a:r>
            <a:r>
              <a:rPr lang="en-US" sz="2200" dirty="0" smtClean="0">
                <a:solidFill>
                  <a:schemeClr val="tx1">
                    <a:lumMod val="85000"/>
                    <a:lumOff val="15000"/>
                  </a:schemeClr>
                </a:solidFill>
              </a:rPr>
              <a:t>(2002)</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Complexity of Cultural Change</a:t>
            </a:r>
          </a:p>
        </p:txBody>
      </p:sp>
      <p:sp>
        <p:nvSpPr>
          <p:cNvPr id="3" name="Content Placeholder 2"/>
          <p:cNvSpPr>
            <a:spLocks noGrp="1"/>
          </p:cNvSpPr>
          <p:nvPr>
            <p:ph idx="1"/>
          </p:nvPr>
        </p:nvSpPr>
        <p:spPr>
          <a:xfrm>
            <a:off x="914400" y="1600200"/>
            <a:ext cx="7391400" cy="4221163"/>
          </a:xfrm>
        </p:spPr>
        <p:txBody>
          <a:bodyPr/>
          <a:lstStyle/>
          <a:p>
            <a:pPr eaLnBrk="1" hangingPunct="1"/>
            <a:r>
              <a:rPr lang="en-US" sz="3600" smtClean="0"/>
              <a:t>Anthropology</a:t>
            </a:r>
          </a:p>
          <a:p>
            <a:pPr eaLnBrk="1" hangingPunct="1"/>
            <a:r>
              <a:rPr lang="en-US" sz="3600" smtClean="0"/>
              <a:t>Sociology</a:t>
            </a:r>
          </a:p>
          <a:p>
            <a:pPr eaLnBrk="1" hangingPunct="1"/>
            <a:r>
              <a:rPr lang="en-US" sz="3600" smtClean="0"/>
              <a:t>Psychology</a:t>
            </a:r>
          </a:p>
          <a:p>
            <a:pPr eaLnBrk="1" hangingPunct="1"/>
            <a:r>
              <a:rPr lang="en-US" sz="3600" smtClean="0"/>
              <a:t>Political Science</a:t>
            </a:r>
          </a:p>
          <a:p>
            <a:pPr eaLnBrk="1" hangingPunct="1"/>
            <a:r>
              <a:rPr lang="en-US" sz="3600" smtClean="0"/>
              <a:t>History</a:t>
            </a:r>
          </a:p>
          <a:p>
            <a:pPr eaLnBrk="1" hangingPunct="1"/>
            <a:r>
              <a:rPr lang="en-US" sz="3600" smtClean="0"/>
              <a:t>Economics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“Healthy” School Culture</a:t>
            </a:r>
          </a:p>
        </p:txBody>
      </p:sp>
      <p:sp>
        <p:nvSpPr>
          <p:cNvPr id="24579" name="Rectangle 3"/>
          <p:cNvSpPr>
            <a:spLocks noGrp="1" noChangeArrowheads="1"/>
          </p:cNvSpPr>
          <p:nvPr>
            <p:ph type="body" idx="1"/>
          </p:nvPr>
        </p:nvSpPr>
        <p:spPr>
          <a:xfrm>
            <a:off x="457200" y="1600200"/>
            <a:ext cx="8229600" cy="4297363"/>
          </a:xfrm>
        </p:spPr>
        <p:txBody>
          <a:bodyPr/>
          <a:lstStyle/>
          <a:p>
            <a:pPr marL="0" indent="0" eaLnBrk="1" hangingPunct="1">
              <a:buFontTx/>
              <a:buNone/>
              <a:defRPr/>
            </a:pPr>
            <a:r>
              <a:rPr lang="en-US" dirty="0" smtClean="0"/>
              <a:t>“Educators have an unwavering belief in the ability of all of their students to achieve success, and they pass that belief on to others in overt and covert ways. Educators create policies and procedures and adopt practices that support their belief in the ability of every student.”</a:t>
            </a:r>
          </a:p>
          <a:p>
            <a:pPr algn="ctr" eaLnBrk="1" hangingPunct="1">
              <a:buFontTx/>
              <a:buNone/>
              <a:defRPr/>
            </a:pPr>
            <a:endParaRPr lang="en-US" dirty="0" smtClean="0"/>
          </a:p>
          <a:p>
            <a:pPr algn="r" eaLnBrk="1" hangingPunct="1">
              <a:spcBef>
                <a:spcPts val="0"/>
              </a:spcBef>
              <a:buFontTx/>
              <a:buNone/>
              <a:defRPr/>
            </a:pPr>
            <a:r>
              <a:rPr lang="en-US" sz="2200" dirty="0" smtClean="0">
                <a:solidFill>
                  <a:schemeClr val="tx1">
                    <a:lumMod val="85000"/>
                    <a:lumOff val="15000"/>
                  </a:schemeClr>
                </a:solidFill>
              </a:rPr>
              <a:t>—Peterson, “Is Your School Culture Toxic or Positive?”</a:t>
            </a:r>
            <a:r>
              <a:rPr lang="en-US" sz="2200" i="1" dirty="0" smtClean="0">
                <a:solidFill>
                  <a:schemeClr val="tx1">
                    <a:lumMod val="85000"/>
                    <a:lumOff val="15000"/>
                  </a:schemeClr>
                </a:solidFill>
              </a:rPr>
              <a:t> </a:t>
            </a:r>
          </a:p>
          <a:p>
            <a:pPr algn="r" eaLnBrk="1" hangingPunct="1">
              <a:spcBef>
                <a:spcPts val="0"/>
              </a:spcBef>
              <a:buFontTx/>
              <a:buNone/>
              <a:defRPr/>
            </a:pPr>
            <a:r>
              <a:rPr lang="en-US" sz="2200" i="1" dirty="0" smtClean="0">
                <a:solidFill>
                  <a:schemeClr val="tx1">
                    <a:lumMod val="85000"/>
                    <a:lumOff val="15000"/>
                  </a:schemeClr>
                </a:solidFill>
              </a:rPr>
              <a:t>Education World </a:t>
            </a:r>
            <a:r>
              <a:rPr lang="en-US" sz="2200" dirty="0" smtClean="0">
                <a:solidFill>
                  <a:schemeClr val="tx1">
                    <a:lumMod val="85000"/>
                    <a:lumOff val="15000"/>
                  </a:schemeClr>
                </a:solidFill>
              </a:rPr>
              <a:t>(2002)</a:t>
            </a:r>
          </a:p>
          <a:p>
            <a:pPr algn="r" eaLnBrk="1" hangingPunct="1">
              <a:buFontTx/>
              <a:buNone/>
              <a:defRPr/>
            </a:pPr>
            <a:endParaRPr lang="en-US" dirty="0" smtClean="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rtlCol="0">
            <a:normAutofit fontScale="90000"/>
          </a:bodyPr>
          <a:lstStyle/>
          <a:p>
            <a:pPr eaLnBrk="1" fontAlgn="auto" hangingPunct="1">
              <a:spcAft>
                <a:spcPts val="0"/>
              </a:spcAft>
              <a:defRPr/>
            </a:pPr>
            <a:r>
              <a:rPr lang="en-US" sz="4900" dirty="0" smtClean="0"/>
              <a:t>Healthy School Culture</a:t>
            </a:r>
            <a:r>
              <a:rPr lang="en-US" dirty="0" smtClean="0"/>
              <a:t/>
            </a:r>
            <a:br>
              <a:rPr lang="en-US" dirty="0" smtClean="0"/>
            </a:br>
            <a:r>
              <a:rPr lang="en-US" sz="4000" dirty="0" smtClean="0"/>
              <a:t>Connection of Two Great Concepts</a:t>
            </a:r>
          </a:p>
        </p:txBody>
      </p:sp>
      <p:graphicFrame>
        <p:nvGraphicFramePr>
          <p:cNvPr id="4" name="Content Placeholder 3"/>
          <p:cNvGraphicFramePr>
            <a:graphicFrameLocks noGrp="1"/>
          </p:cNvGraphicFramePr>
          <p:nvPr>
            <p:ph idx="1"/>
          </p:nvPr>
        </p:nvGraphicFramePr>
        <p:xfrm>
          <a:off x="228600" y="1066800"/>
          <a:ext cx="8763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304800"/>
            <a:ext cx="8229600" cy="1066800"/>
          </a:xfrm>
        </p:spPr>
        <p:txBody>
          <a:bodyPr/>
          <a:lstStyle/>
          <a:p>
            <a:pPr eaLnBrk="1" hangingPunct="1"/>
            <a:r>
              <a:rPr lang="en-US" smtClean="0"/>
              <a:t>Learning Activities?</a:t>
            </a:r>
          </a:p>
        </p:txBody>
      </p:sp>
      <p:sp>
        <p:nvSpPr>
          <p:cNvPr id="82947" name="Rectangle 3"/>
          <p:cNvSpPr>
            <a:spLocks noGrp="1" noChangeArrowheads="1"/>
          </p:cNvSpPr>
          <p:nvPr>
            <p:ph type="body" idx="1"/>
          </p:nvPr>
        </p:nvSpPr>
        <p:spPr>
          <a:xfrm>
            <a:off x="457200" y="1600200"/>
            <a:ext cx="8305800" cy="4525963"/>
          </a:xfrm>
        </p:spPr>
        <p:txBody>
          <a:bodyPr/>
          <a:lstStyle/>
          <a:p>
            <a:pPr marL="0" indent="0" eaLnBrk="1" hangingPunct="1">
              <a:buFontTx/>
              <a:buNone/>
              <a:defRPr/>
            </a:pPr>
            <a:r>
              <a:rPr lang="en-US" dirty="0" smtClean="0"/>
              <a:t>An analysis of research conducted over a 35-year period demonstrates that schools that are highly effective produce results that almost entirely overcome the effects of student backgrounds.</a:t>
            </a:r>
          </a:p>
          <a:p>
            <a:pPr eaLnBrk="1" hangingPunct="1">
              <a:buFontTx/>
              <a:buNone/>
              <a:defRPr/>
            </a:pPr>
            <a:endParaRPr lang="en-US" sz="2200" dirty="0" smtClean="0"/>
          </a:p>
          <a:p>
            <a:pPr algn="r" eaLnBrk="1" hangingPunct="1">
              <a:buFontTx/>
              <a:buNone/>
              <a:defRPr/>
            </a:pPr>
            <a:r>
              <a:rPr lang="en-US" sz="2400" dirty="0" smtClean="0">
                <a:solidFill>
                  <a:schemeClr val="tx1">
                    <a:lumMod val="85000"/>
                    <a:lumOff val="15000"/>
                  </a:schemeClr>
                </a:solidFill>
              </a:rPr>
              <a:t>			</a:t>
            </a:r>
            <a:r>
              <a:rPr lang="en-US" sz="2200" dirty="0" smtClean="0">
                <a:solidFill>
                  <a:schemeClr val="tx1">
                    <a:lumMod val="85000"/>
                    <a:lumOff val="15000"/>
                  </a:schemeClr>
                </a:solidFill>
              </a:rPr>
              <a:t>(</a:t>
            </a:r>
            <a:r>
              <a:rPr lang="en-US" sz="2200" dirty="0" err="1" smtClean="0">
                <a:solidFill>
                  <a:schemeClr val="tx1">
                    <a:lumMod val="85000"/>
                    <a:lumOff val="15000"/>
                  </a:schemeClr>
                </a:solidFill>
              </a:rPr>
              <a:t>Marzano</a:t>
            </a:r>
            <a:r>
              <a:rPr lang="en-US" sz="2200" dirty="0" smtClean="0">
                <a:solidFill>
                  <a:schemeClr val="tx1">
                    <a:lumMod val="85000"/>
                    <a:lumOff val="15000"/>
                  </a:schemeClr>
                </a:solidFill>
              </a:rPr>
              <a:t>, </a:t>
            </a:r>
            <a:r>
              <a:rPr lang="en-US" sz="2200" i="1" dirty="0" smtClean="0">
                <a:solidFill>
                  <a:schemeClr val="tx1">
                    <a:lumMod val="85000"/>
                    <a:lumOff val="15000"/>
                  </a:schemeClr>
                </a:solidFill>
              </a:rPr>
              <a:t>What Works in Schools</a:t>
            </a:r>
            <a:r>
              <a:rPr lang="en-US" sz="2200" dirty="0" smtClean="0">
                <a:solidFill>
                  <a:schemeClr val="tx1">
                    <a:lumMod val="85000"/>
                    <a:lumOff val="15000"/>
                  </a:schemeClr>
                </a:solidFill>
              </a:rPr>
              <a:t>, 2003)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dissolve">
                                      <p:cBhvr>
                                        <p:cTn id="7" dur="500"/>
                                        <p:tgtEl>
                                          <p:spTgt spid="82947">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2947">
                                            <p:txEl>
                                              <p:pRg st="2" end="2"/>
                                            </p:txEl>
                                          </p:spTgt>
                                        </p:tgtEl>
                                        <p:attrNameLst>
                                          <p:attrName>style.visibility</p:attrName>
                                        </p:attrNameLst>
                                      </p:cBhvr>
                                      <p:to>
                                        <p:strVal val="visible"/>
                                      </p:to>
                                    </p:set>
                                    <p:animEffect transition="in" filter="dissolve">
                                      <p:cBhvr>
                                        <p:cTn id="10" dur="500"/>
                                        <p:tgtEl>
                                          <p:spTgt spid="829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74638"/>
            <a:ext cx="8229600" cy="1173162"/>
          </a:xfrm>
        </p:spPr>
        <p:txBody>
          <a:bodyPr/>
          <a:lstStyle/>
          <a:p>
            <a:pPr eaLnBrk="1" hangingPunct="1"/>
            <a:r>
              <a:rPr lang="en-US" smtClean="0"/>
              <a:t>The Problem</a:t>
            </a:r>
          </a:p>
        </p:txBody>
      </p:sp>
      <p:sp>
        <p:nvSpPr>
          <p:cNvPr id="3" name="Content Placeholder 2"/>
          <p:cNvSpPr>
            <a:spLocks noGrp="1"/>
          </p:cNvSpPr>
          <p:nvPr>
            <p:ph idx="1"/>
          </p:nvPr>
        </p:nvSpPr>
        <p:spPr>
          <a:xfrm>
            <a:off x="457200" y="1600200"/>
            <a:ext cx="8001000" cy="2209800"/>
          </a:xfrm>
        </p:spPr>
        <p:txBody>
          <a:bodyPr/>
          <a:lstStyle/>
          <a:p>
            <a:pPr marL="0" indent="0" algn="ctr" eaLnBrk="1" hangingPunct="1">
              <a:buFont typeface="Arial" charset="0"/>
              <a:buNone/>
            </a:pPr>
            <a:r>
              <a:rPr lang="en-US" sz="4200" dirty="0" smtClean="0"/>
              <a:t>We know what to do; the problem is convincing educators to embrace and use these strategies.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1173162"/>
          </a:xfrm>
        </p:spPr>
        <p:txBody>
          <a:bodyPr/>
          <a:lstStyle/>
          <a:p>
            <a:pPr eaLnBrk="1" hangingPunct="1"/>
            <a:r>
              <a:rPr lang="en-US" smtClean="0"/>
              <a:t>The Task at Hand</a:t>
            </a:r>
          </a:p>
        </p:txBody>
      </p:sp>
      <p:sp>
        <p:nvSpPr>
          <p:cNvPr id="7171" name="Rectangle 3"/>
          <p:cNvSpPr>
            <a:spLocks noGrp="1" noChangeArrowheads="1"/>
          </p:cNvSpPr>
          <p:nvPr>
            <p:ph type="body" idx="1"/>
          </p:nvPr>
        </p:nvSpPr>
        <p:spPr>
          <a:xfrm>
            <a:off x="457200" y="1600200"/>
            <a:ext cx="8229600" cy="4800600"/>
          </a:xfrm>
        </p:spPr>
        <p:txBody>
          <a:bodyPr/>
          <a:lstStyle/>
          <a:p>
            <a:pPr marL="0" indent="0" eaLnBrk="1" hangingPunct="1">
              <a:buFontTx/>
              <a:buNone/>
              <a:defRPr/>
            </a:pPr>
            <a:r>
              <a:rPr lang="en-US" sz="3000" dirty="0" smtClean="0"/>
              <a:t>“If schools are to be transformed into learning communities, educators must be prepared first of all to acknowledge that the traditional guiding model of education is no longer relevant in a post-industrial, knowledge-based society. Second, they must embrace ideas and assumptions that are radically different  than those that have guided schools in the past.”</a:t>
            </a:r>
          </a:p>
          <a:p>
            <a:pPr marL="0" indent="0" algn="r" eaLnBrk="1" hangingPunct="1">
              <a:buFontTx/>
              <a:buNone/>
              <a:defRPr/>
            </a:pPr>
            <a:endParaRPr lang="en-US" sz="2000" dirty="0" smtClean="0"/>
          </a:p>
          <a:p>
            <a:pPr marL="0" indent="0" algn="r" eaLnBrk="1" hangingPunct="1">
              <a:spcBef>
                <a:spcPct val="0"/>
              </a:spcBef>
              <a:buFontTx/>
              <a:buNone/>
              <a:defRPr/>
            </a:pPr>
            <a:r>
              <a:rPr lang="en-US" sz="2200" dirty="0" smtClean="0">
                <a:solidFill>
                  <a:schemeClr val="tx1">
                    <a:lumMod val="85000"/>
                    <a:lumOff val="15000"/>
                  </a:schemeClr>
                </a:solidFill>
              </a:rPr>
              <a:t>—</a:t>
            </a:r>
            <a:r>
              <a:rPr lang="en-US" sz="2200" dirty="0" err="1" smtClean="0">
                <a:solidFill>
                  <a:schemeClr val="tx1">
                    <a:lumMod val="85000"/>
                    <a:lumOff val="15000"/>
                  </a:schemeClr>
                </a:solidFill>
              </a:rPr>
              <a:t>DuFour</a:t>
            </a:r>
            <a:r>
              <a:rPr lang="en-US" sz="2200" dirty="0" smtClean="0">
                <a:solidFill>
                  <a:schemeClr val="tx1">
                    <a:lumMod val="85000"/>
                    <a:lumOff val="15000"/>
                  </a:schemeClr>
                </a:solidFill>
              </a:rPr>
              <a:t> &amp; </a:t>
            </a:r>
            <a:r>
              <a:rPr lang="en-US" sz="2200" dirty="0" err="1" smtClean="0">
                <a:solidFill>
                  <a:schemeClr val="tx1">
                    <a:lumMod val="85000"/>
                    <a:lumOff val="15000"/>
                  </a:schemeClr>
                </a:solidFill>
              </a:rPr>
              <a:t>Eaker</a:t>
            </a:r>
            <a:r>
              <a:rPr lang="en-US" sz="2200" dirty="0" smtClean="0">
                <a:solidFill>
                  <a:schemeClr val="tx1">
                    <a:lumMod val="85000"/>
                    <a:lumOff val="15000"/>
                  </a:schemeClr>
                </a:solidFill>
              </a:rPr>
              <a:t>, </a:t>
            </a:r>
            <a:r>
              <a:rPr lang="en-US" sz="2200" i="1" dirty="0" smtClean="0">
                <a:solidFill>
                  <a:schemeClr val="tx1">
                    <a:lumMod val="85000"/>
                    <a:lumOff val="15000"/>
                  </a:schemeClr>
                </a:solidFill>
              </a:rPr>
              <a:t>Professional Learning Communities </a:t>
            </a:r>
          </a:p>
          <a:p>
            <a:pPr marL="0" indent="0" algn="r" eaLnBrk="1" hangingPunct="1">
              <a:spcBef>
                <a:spcPct val="0"/>
              </a:spcBef>
              <a:buFontTx/>
              <a:buNone/>
              <a:defRPr/>
            </a:pPr>
            <a:r>
              <a:rPr lang="en-US" sz="2200" i="1" dirty="0" smtClean="0">
                <a:solidFill>
                  <a:schemeClr val="tx1">
                    <a:lumMod val="85000"/>
                    <a:lumOff val="15000"/>
                  </a:schemeClr>
                </a:solidFill>
              </a:rPr>
              <a:t>at Work</a:t>
            </a:r>
            <a:r>
              <a:rPr lang="en-US" sz="2200" dirty="0" smtClean="0">
                <a:solidFill>
                  <a:schemeClr val="tx1">
                    <a:lumMod val="85000"/>
                    <a:lumOff val="15000"/>
                  </a:schemeClr>
                </a:solidFill>
              </a:rPr>
              <a:t> (1998), p. 34</a:t>
            </a:r>
          </a:p>
          <a:p>
            <a:pPr marL="0" indent="0" eaLnBrk="1" hangingPunct="1">
              <a:buFontTx/>
              <a:buNone/>
              <a:defRPr/>
            </a:pPr>
            <a:endParaRPr lang="en-US" sz="2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dissolv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dissolve">
                                      <p:cBhvr>
                                        <p:cTn id="12" dur="500"/>
                                        <p:tgtEl>
                                          <p:spTgt spid="71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animEffect transition="in" filter="dissolve">
                                      <p:cBhvr>
                                        <p:cTn id="17"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801688" y="698500"/>
            <a:ext cx="3008312" cy="749300"/>
          </a:xfrm>
        </p:spPr>
        <p:txBody>
          <a:bodyPr/>
          <a:lstStyle/>
          <a:p>
            <a:pPr algn="ctr" eaLnBrk="1" hangingPunct="1"/>
            <a:r>
              <a:rPr lang="en-US" sz="4400" b="0" smtClean="0"/>
              <a:t>Call to Arms</a:t>
            </a:r>
          </a:p>
        </p:txBody>
      </p:sp>
      <p:sp>
        <p:nvSpPr>
          <p:cNvPr id="4099" name="Text Placeholder 3"/>
          <p:cNvSpPr>
            <a:spLocks noGrp="1"/>
          </p:cNvSpPr>
          <p:nvPr>
            <p:ph type="body" sz="half" idx="2"/>
          </p:nvPr>
        </p:nvSpPr>
        <p:spPr>
          <a:xfrm>
            <a:off x="304800" y="1816100"/>
            <a:ext cx="4114800" cy="3822700"/>
          </a:xfrm>
        </p:spPr>
        <p:txBody>
          <a:bodyPr/>
          <a:lstStyle/>
          <a:p>
            <a:pPr eaLnBrk="1" hangingPunct="1"/>
            <a:r>
              <a:rPr lang="en-US" sz="2600" smtClean="0"/>
              <a:t>“When a school or district functions as a PLC, educators within the organization embrace high levels of learning for ALL students </a:t>
            </a:r>
          </a:p>
          <a:p>
            <a:pPr eaLnBrk="1" hangingPunct="1">
              <a:spcBef>
                <a:spcPct val="0"/>
              </a:spcBef>
            </a:pPr>
            <a:r>
              <a:rPr lang="en-US" sz="2600" smtClean="0"/>
              <a:t>as both the reason the organization exists and the fundamental responsibility of those who work within it.”</a:t>
            </a:r>
          </a:p>
        </p:txBody>
      </p:sp>
      <p:sp>
        <p:nvSpPr>
          <p:cNvPr id="4100" name="TextBox 6"/>
          <p:cNvSpPr txBox="1">
            <a:spLocks noChangeArrowheads="1"/>
          </p:cNvSpPr>
          <p:nvPr/>
        </p:nvSpPr>
        <p:spPr bwMode="auto">
          <a:xfrm>
            <a:off x="304800" y="6019800"/>
            <a:ext cx="8382000" cy="708025"/>
          </a:xfrm>
          <a:prstGeom prst="rect">
            <a:avLst/>
          </a:prstGeom>
          <a:noFill/>
          <a:ln w="9525">
            <a:noFill/>
            <a:miter lim="800000"/>
            <a:headEnd/>
            <a:tailEnd/>
          </a:ln>
        </p:spPr>
        <p:txBody>
          <a:bodyPr>
            <a:spAutoFit/>
          </a:bodyPr>
          <a:lstStyle/>
          <a:p>
            <a:pPr algn="r"/>
            <a:r>
              <a:rPr lang="en-US" sz="2000">
                <a:latin typeface="Calibri" pitchFamily="34" charset="0"/>
              </a:rPr>
              <a:t>—DuFour, DuFour, Eaker, &amp; Many, </a:t>
            </a:r>
            <a:r>
              <a:rPr lang="en-US" sz="2000" i="1">
                <a:latin typeface="Calibri" pitchFamily="34" charset="0"/>
              </a:rPr>
              <a:t>Learning by Doing: </a:t>
            </a:r>
          </a:p>
          <a:p>
            <a:pPr algn="r"/>
            <a:r>
              <a:rPr lang="en-US" sz="2000" i="1">
                <a:latin typeface="Calibri" pitchFamily="34" charset="0"/>
              </a:rPr>
              <a:t>A Handbook for Professional Learning Communities at Work </a:t>
            </a:r>
            <a:r>
              <a:rPr lang="en-US" sz="2000">
                <a:latin typeface="Calibri" pitchFamily="34" charset="0"/>
              </a:rPr>
              <a:t>(2010)</a:t>
            </a:r>
          </a:p>
        </p:txBody>
      </p:sp>
      <p:pic>
        <p:nvPicPr>
          <p:cNvPr id="4101" name="Picture 6" descr="LearningByDoing_2ndEd_sm.tif"/>
          <p:cNvPicPr>
            <a:picLocks noChangeAspect="1"/>
          </p:cNvPicPr>
          <p:nvPr/>
        </p:nvPicPr>
        <p:blipFill>
          <a:blip r:embed="rId2" cstate="print"/>
          <a:srcRect/>
          <a:stretch>
            <a:fillRect/>
          </a:stretch>
        </p:blipFill>
        <p:spPr bwMode="auto">
          <a:xfrm>
            <a:off x="4572000" y="542925"/>
            <a:ext cx="4114800" cy="5324475"/>
          </a:xfrm>
          <a:prstGeom prst="rect">
            <a:avLst/>
          </a:prstGeom>
          <a:noFill/>
          <a:ln w="952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304800"/>
            <a:ext cx="8229600" cy="1143000"/>
          </a:xfrm>
        </p:spPr>
        <p:txBody>
          <a:bodyPr/>
          <a:lstStyle/>
          <a:p>
            <a:pPr eaLnBrk="1" hangingPunct="1"/>
            <a:r>
              <a:rPr lang="en-US" smtClean="0"/>
              <a:t>The Transformational Leader</a:t>
            </a:r>
          </a:p>
        </p:txBody>
      </p:sp>
      <p:sp>
        <p:nvSpPr>
          <p:cNvPr id="29699" name="Content Placeholder 2"/>
          <p:cNvSpPr>
            <a:spLocks noGrp="1"/>
          </p:cNvSpPr>
          <p:nvPr>
            <p:ph sz="half" idx="1"/>
          </p:nvPr>
        </p:nvSpPr>
        <p:spPr>
          <a:xfrm>
            <a:off x="304800" y="1600200"/>
            <a:ext cx="4648200" cy="3886200"/>
          </a:xfrm>
        </p:spPr>
        <p:txBody>
          <a:bodyPr/>
          <a:lstStyle/>
          <a:p>
            <a:pPr marL="0" indent="0" eaLnBrk="1" hangingPunct="1">
              <a:buFont typeface="Arial" charset="0"/>
              <a:buNone/>
            </a:pPr>
            <a:r>
              <a:rPr lang="en-US" sz="2700" smtClean="0"/>
              <a:t>“Schools need transformational leaders at every level. These leaders are determined to lead people to better behavior. They do not stop at criticizing current behavior. Rather, they use their resources and influence to help people improve.”</a:t>
            </a:r>
          </a:p>
        </p:txBody>
      </p:sp>
      <p:pic>
        <p:nvPicPr>
          <p:cNvPr id="29700" name="Content Placeholder 4" descr="blackmaleteacher.jpg"/>
          <p:cNvPicPr>
            <a:picLocks noGrp="1" noChangeAspect="1"/>
          </p:cNvPicPr>
          <p:nvPr>
            <p:ph sz="half" idx="2"/>
          </p:nvPr>
        </p:nvPicPr>
        <p:blipFill>
          <a:blip r:embed="rId2" cstate="print"/>
          <a:srcRect/>
          <a:stretch>
            <a:fillRect/>
          </a:stretch>
        </p:blipFill>
        <p:spPr>
          <a:xfrm>
            <a:off x="5105400" y="1828800"/>
            <a:ext cx="3810000" cy="2803525"/>
          </a:xfrm>
          <a:ln>
            <a:solidFill>
              <a:schemeClr val="tx1"/>
            </a:solidFill>
          </a:ln>
        </p:spPr>
      </p:pic>
      <p:sp>
        <p:nvSpPr>
          <p:cNvPr id="29701" name="TextBox 5"/>
          <p:cNvSpPr txBox="1">
            <a:spLocks noChangeArrowheads="1"/>
          </p:cNvSpPr>
          <p:nvPr/>
        </p:nvSpPr>
        <p:spPr bwMode="auto">
          <a:xfrm>
            <a:off x="1066800" y="5638800"/>
            <a:ext cx="7848600" cy="769938"/>
          </a:xfrm>
          <a:prstGeom prst="rect">
            <a:avLst/>
          </a:prstGeom>
          <a:noFill/>
          <a:ln w="9525">
            <a:noFill/>
            <a:miter lim="800000"/>
            <a:headEnd/>
            <a:tailEnd/>
          </a:ln>
        </p:spPr>
        <p:txBody>
          <a:bodyPr>
            <a:spAutoFit/>
          </a:bodyPr>
          <a:lstStyle/>
          <a:p>
            <a:pPr algn="r">
              <a:defRPr/>
            </a:pPr>
            <a:r>
              <a:rPr lang="en-US" sz="2200" dirty="0">
                <a:solidFill>
                  <a:schemeClr val="tx1">
                    <a:lumMod val="85000"/>
                    <a:lumOff val="15000"/>
                  </a:schemeClr>
                </a:solidFill>
                <a:latin typeface="Calibri" pitchFamily="34" charset="0"/>
              </a:rPr>
              <a:t>—Muhammad &amp; </a:t>
            </a:r>
            <a:r>
              <a:rPr lang="en-US" sz="2200" dirty="0" err="1">
                <a:solidFill>
                  <a:schemeClr val="tx1">
                    <a:lumMod val="85000"/>
                    <a:lumOff val="15000"/>
                  </a:schemeClr>
                </a:solidFill>
                <a:latin typeface="Calibri" pitchFamily="34" charset="0"/>
              </a:rPr>
              <a:t>Hollie</a:t>
            </a:r>
            <a:r>
              <a:rPr lang="en-US" sz="2200" dirty="0">
                <a:solidFill>
                  <a:schemeClr val="tx1">
                    <a:lumMod val="85000"/>
                    <a:lumOff val="15000"/>
                  </a:schemeClr>
                </a:solidFill>
                <a:latin typeface="Calibri" pitchFamily="34" charset="0"/>
              </a:rPr>
              <a:t>, </a:t>
            </a:r>
            <a:r>
              <a:rPr lang="en-US" sz="2200" i="1" dirty="0">
                <a:solidFill>
                  <a:schemeClr val="tx1">
                    <a:lumMod val="85000"/>
                    <a:lumOff val="15000"/>
                  </a:schemeClr>
                </a:solidFill>
                <a:latin typeface="Calibri" pitchFamily="34" charset="0"/>
              </a:rPr>
              <a:t>The Will to Lead, The Skill to Teach: </a:t>
            </a:r>
          </a:p>
          <a:p>
            <a:pPr algn="r">
              <a:defRPr/>
            </a:pPr>
            <a:r>
              <a:rPr lang="en-US" sz="2200" i="1" dirty="0">
                <a:latin typeface="Calibri" pitchFamily="34" charset="0"/>
              </a:rPr>
              <a:t>Transforming Schools at Every Level </a:t>
            </a:r>
            <a:r>
              <a:rPr lang="en-US" sz="2200" dirty="0">
                <a:latin typeface="Calibri" pitchFamily="34" charset="0"/>
              </a:rPr>
              <a:t>(2011)</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609600"/>
            <a:ext cx="8229600" cy="1143000"/>
          </a:xfrm>
        </p:spPr>
        <p:txBody>
          <a:bodyPr/>
          <a:lstStyle/>
          <a:p>
            <a:pPr eaLnBrk="1" hangingPunct="1"/>
            <a:r>
              <a:rPr lang="en-US" smtClean="0"/>
              <a:t>Are You Willing to Confront </a:t>
            </a:r>
            <a:br>
              <a:rPr lang="en-US" smtClean="0"/>
            </a:br>
            <a:r>
              <a:rPr lang="en-US" smtClean="0"/>
              <a:t>the Elephants in the Room?</a:t>
            </a:r>
          </a:p>
        </p:txBody>
      </p:sp>
      <p:pic>
        <p:nvPicPr>
          <p:cNvPr id="31747" name="Picture 5" descr="https://encrypted-tbn2.gstatic.com/images?q=tbn:ANd9GcRuyVZs0biEeEsQhTIZoVOSY9KzXYXbUsN0qeEGkC97lyBnrd9E"/>
          <p:cNvPicPr>
            <a:picLocks noChangeAspect="1" noChangeArrowheads="1"/>
          </p:cNvPicPr>
          <p:nvPr/>
        </p:nvPicPr>
        <p:blipFill>
          <a:blip r:embed="rId2" cstate="print"/>
          <a:srcRect/>
          <a:stretch>
            <a:fillRect/>
          </a:stretch>
        </p:blipFill>
        <p:spPr bwMode="auto">
          <a:xfrm>
            <a:off x="2057400" y="2286000"/>
            <a:ext cx="5029200" cy="3767138"/>
          </a:xfrm>
          <a:prstGeom prst="rect">
            <a:avLst/>
          </a:prstGeom>
          <a:noFill/>
          <a:ln w="952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Predeterminations</a:t>
            </a:r>
          </a:p>
        </p:txBody>
      </p:sp>
      <p:sp>
        <p:nvSpPr>
          <p:cNvPr id="3" name="Content Placeholder 2"/>
          <p:cNvSpPr>
            <a:spLocks noGrp="1"/>
          </p:cNvSpPr>
          <p:nvPr>
            <p:ph idx="1"/>
          </p:nvPr>
        </p:nvSpPr>
        <p:spPr>
          <a:xfrm>
            <a:off x="914400" y="1752600"/>
            <a:ext cx="7315200" cy="3505200"/>
          </a:xfrm>
        </p:spPr>
        <p:txBody>
          <a:bodyPr/>
          <a:lstStyle/>
          <a:p>
            <a:pPr eaLnBrk="1" hangingPunct="1"/>
            <a:r>
              <a:rPr lang="en-US" smtClean="0"/>
              <a:t>Perceptual</a:t>
            </a:r>
          </a:p>
          <a:p>
            <a:pPr eaLnBrk="1" hangingPunct="1">
              <a:buFont typeface="Arial" charset="0"/>
              <a:buNone/>
            </a:pPr>
            <a:endParaRPr lang="en-US" smtClean="0"/>
          </a:p>
          <a:p>
            <a:pPr eaLnBrk="1" hangingPunct="1"/>
            <a:r>
              <a:rPr lang="en-US" smtClean="0"/>
              <a:t>Intrinsic</a:t>
            </a:r>
          </a:p>
          <a:p>
            <a:pPr eaLnBrk="1" hangingPunct="1">
              <a:buFont typeface="Arial" charset="0"/>
              <a:buNone/>
            </a:pPr>
            <a:endParaRPr lang="en-US" smtClean="0"/>
          </a:p>
          <a:p>
            <a:pPr eaLnBrk="1" hangingPunct="1"/>
            <a:r>
              <a:rPr lang="en-US" smtClean="0"/>
              <a:t>Institutional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Perceptual Predetermination</a:t>
            </a:r>
          </a:p>
        </p:txBody>
      </p:sp>
      <p:sp>
        <p:nvSpPr>
          <p:cNvPr id="33795" name="Content Placeholder 2"/>
          <p:cNvSpPr>
            <a:spLocks noGrp="1"/>
          </p:cNvSpPr>
          <p:nvPr>
            <p:ph sz="half" idx="1"/>
          </p:nvPr>
        </p:nvSpPr>
        <p:spPr>
          <a:xfrm>
            <a:off x="609600" y="1828800"/>
            <a:ext cx="4648200" cy="3124200"/>
          </a:xfrm>
        </p:spPr>
        <p:txBody>
          <a:bodyPr/>
          <a:lstStyle/>
          <a:p>
            <a:pPr marL="0" indent="0" eaLnBrk="1" hangingPunct="1">
              <a:buFont typeface="Arial" charset="0"/>
              <a:buNone/>
            </a:pPr>
            <a:r>
              <a:rPr lang="en-US" smtClean="0"/>
              <a:t>“Perceptual predetermination involves an educator’s own socialization and the impact </a:t>
            </a:r>
          </a:p>
          <a:p>
            <a:pPr marL="0" indent="0" eaLnBrk="1" hangingPunct="1">
              <a:spcBef>
                <a:spcPct val="0"/>
              </a:spcBef>
              <a:buFont typeface="Arial" charset="0"/>
              <a:buNone/>
            </a:pPr>
            <a:r>
              <a:rPr lang="en-US" smtClean="0"/>
              <a:t>of that socialization on his or her practice in the classroom, including expectations for student performance.”</a:t>
            </a:r>
          </a:p>
        </p:txBody>
      </p:sp>
      <p:sp>
        <p:nvSpPr>
          <p:cNvPr id="33796" name="TextBox 5"/>
          <p:cNvSpPr txBox="1">
            <a:spLocks noChangeArrowheads="1"/>
          </p:cNvSpPr>
          <p:nvPr/>
        </p:nvSpPr>
        <p:spPr bwMode="auto">
          <a:xfrm>
            <a:off x="76200" y="5173663"/>
            <a:ext cx="5410200" cy="769937"/>
          </a:xfrm>
          <a:prstGeom prst="rect">
            <a:avLst/>
          </a:prstGeom>
          <a:noFill/>
          <a:ln w="9525">
            <a:noFill/>
            <a:miter lim="800000"/>
            <a:headEnd/>
            <a:tailEnd/>
          </a:ln>
        </p:spPr>
        <p:txBody>
          <a:bodyPr>
            <a:spAutoFit/>
          </a:bodyPr>
          <a:lstStyle/>
          <a:p>
            <a:pPr algn="r">
              <a:defRPr/>
            </a:pPr>
            <a:r>
              <a:rPr lang="en-US" sz="2200" dirty="0">
                <a:solidFill>
                  <a:schemeClr val="tx1">
                    <a:lumMod val="85000"/>
                    <a:lumOff val="15000"/>
                  </a:schemeClr>
                </a:solidFill>
                <a:latin typeface="Calibri" pitchFamily="34" charset="0"/>
              </a:rPr>
              <a:t>—Muhammad, </a:t>
            </a:r>
            <a:r>
              <a:rPr lang="en-US" sz="2200" i="1" dirty="0">
                <a:solidFill>
                  <a:schemeClr val="tx1">
                    <a:lumMod val="85000"/>
                    <a:lumOff val="15000"/>
                  </a:schemeClr>
                </a:solidFill>
                <a:latin typeface="Calibri" pitchFamily="34" charset="0"/>
              </a:rPr>
              <a:t>Transforming School Culture: How to Overcome Staff Division </a:t>
            </a:r>
            <a:r>
              <a:rPr lang="en-US" sz="2200" dirty="0">
                <a:solidFill>
                  <a:schemeClr val="tx1">
                    <a:lumMod val="85000"/>
                    <a:lumOff val="15000"/>
                  </a:schemeClr>
                </a:solidFill>
                <a:latin typeface="Calibri" pitchFamily="34" charset="0"/>
              </a:rPr>
              <a:t>(2009), p. 21</a:t>
            </a:r>
          </a:p>
        </p:txBody>
      </p:sp>
      <p:pic>
        <p:nvPicPr>
          <p:cNvPr id="33797" name="Picture 6" descr="TransformingSchoolCulture_sm.tif"/>
          <p:cNvPicPr>
            <a:picLocks noChangeAspect="1"/>
          </p:cNvPicPr>
          <p:nvPr/>
        </p:nvPicPr>
        <p:blipFill>
          <a:blip r:embed="rId2" cstate="print"/>
          <a:srcRect/>
          <a:stretch>
            <a:fillRect/>
          </a:stretch>
        </p:blipFill>
        <p:spPr bwMode="auto">
          <a:xfrm>
            <a:off x="5562600" y="1447800"/>
            <a:ext cx="3200400" cy="4114800"/>
          </a:xfrm>
          <a:prstGeom prst="rect">
            <a:avLst/>
          </a:prstGeom>
          <a:noFill/>
          <a:ln w="952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Stereotypes</a:t>
            </a:r>
          </a:p>
        </p:txBody>
      </p:sp>
      <p:sp>
        <p:nvSpPr>
          <p:cNvPr id="34819" name="Content Placeholder 2"/>
          <p:cNvSpPr>
            <a:spLocks noGrp="1"/>
          </p:cNvSpPr>
          <p:nvPr>
            <p:ph idx="1"/>
          </p:nvPr>
        </p:nvSpPr>
        <p:spPr>
          <a:xfrm>
            <a:off x="457200" y="1600200"/>
            <a:ext cx="8305800" cy="3505200"/>
          </a:xfrm>
        </p:spPr>
        <p:txBody>
          <a:bodyPr/>
          <a:lstStyle/>
          <a:p>
            <a:pPr marL="0" indent="0" eaLnBrk="1" hangingPunct="1">
              <a:buFont typeface="Arial" charset="0"/>
              <a:buNone/>
              <a:defRPr/>
            </a:pPr>
            <a:r>
              <a:rPr lang="en-US" sz="3050" dirty="0" smtClean="0"/>
              <a:t>“To help simplify a complex world, people develop mental models called schemas. Problems arise when people start to oversimplify schemas. Oversimplified schemas are known as </a:t>
            </a:r>
            <a:r>
              <a:rPr lang="en-US" sz="3050" b="1" dirty="0" smtClean="0"/>
              <a:t>stereotypes</a:t>
            </a:r>
            <a:r>
              <a:rPr lang="en-US" sz="3050" dirty="0" smtClean="0"/>
              <a:t>. </a:t>
            </a:r>
            <a:r>
              <a:rPr lang="en-US" sz="3050" b="1" dirty="0" smtClean="0"/>
              <a:t>Stereotypes</a:t>
            </a:r>
            <a:r>
              <a:rPr lang="en-US" sz="3050" dirty="0" smtClean="0"/>
              <a:t> are fixed impressions and exaggerated and preconceived ideas and descriptions about a certain type of person, group, or society.”</a:t>
            </a:r>
          </a:p>
        </p:txBody>
      </p:sp>
      <p:sp>
        <p:nvSpPr>
          <p:cNvPr id="34820" name="TextBox 3"/>
          <p:cNvSpPr txBox="1">
            <a:spLocks noChangeArrowheads="1"/>
          </p:cNvSpPr>
          <p:nvPr/>
        </p:nvSpPr>
        <p:spPr bwMode="auto">
          <a:xfrm>
            <a:off x="304800" y="5334000"/>
            <a:ext cx="8458200" cy="1108075"/>
          </a:xfrm>
          <a:prstGeom prst="rect">
            <a:avLst/>
          </a:prstGeom>
          <a:noFill/>
          <a:ln w="9525">
            <a:noFill/>
            <a:miter lim="800000"/>
            <a:headEnd/>
            <a:tailEnd/>
          </a:ln>
        </p:spPr>
        <p:txBody>
          <a:bodyPr>
            <a:spAutoFit/>
          </a:bodyPr>
          <a:lstStyle/>
          <a:p>
            <a:pPr algn="r">
              <a:defRPr/>
            </a:pPr>
            <a:r>
              <a:rPr lang="en-US" sz="2200" dirty="0">
                <a:solidFill>
                  <a:schemeClr val="tx1">
                    <a:lumMod val="85000"/>
                    <a:lumOff val="15000"/>
                  </a:schemeClr>
                </a:solidFill>
                <a:latin typeface="Calibri" pitchFamily="34" charset="0"/>
              </a:rPr>
              <a:t>—</a:t>
            </a:r>
            <a:r>
              <a:rPr lang="en-US" sz="2200" dirty="0" err="1">
                <a:solidFill>
                  <a:schemeClr val="tx1">
                    <a:lumMod val="85000"/>
                    <a:lumOff val="15000"/>
                  </a:schemeClr>
                </a:solidFill>
                <a:latin typeface="Calibri" pitchFamily="34" charset="0"/>
              </a:rPr>
              <a:t>Langlois</a:t>
            </a:r>
            <a:r>
              <a:rPr lang="en-US" sz="2200" dirty="0">
                <a:solidFill>
                  <a:schemeClr val="tx1">
                    <a:lumMod val="85000"/>
                    <a:lumOff val="15000"/>
                  </a:schemeClr>
                </a:solidFill>
                <a:latin typeface="Calibri" pitchFamily="34" charset="0"/>
              </a:rPr>
              <a:t>, </a:t>
            </a:r>
            <a:r>
              <a:rPr lang="en-US" sz="2200" dirty="0" err="1">
                <a:solidFill>
                  <a:schemeClr val="tx1">
                    <a:lumMod val="85000"/>
                    <a:lumOff val="15000"/>
                  </a:schemeClr>
                </a:solidFill>
                <a:latin typeface="Calibri" pitchFamily="34" charset="0"/>
              </a:rPr>
              <a:t>Kalakanis</a:t>
            </a:r>
            <a:r>
              <a:rPr lang="en-US" sz="2200" dirty="0">
                <a:solidFill>
                  <a:schemeClr val="tx1">
                    <a:lumMod val="85000"/>
                    <a:lumOff val="15000"/>
                  </a:schemeClr>
                </a:solidFill>
                <a:latin typeface="Calibri" pitchFamily="34" charset="0"/>
              </a:rPr>
              <a:t>, Rubenstein, Larson, </a:t>
            </a:r>
            <a:r>
              <a:rPr lang="en-US" sz="2200" dirty="0" err="1">
                <a:solidFill>
                  <a:schemeClr val="tx1">
                    <a:lumMod val="85000"/>
                    <a:lumOff val="15000"/>
                  </a:schemeClr>
                </a:solidFill>
                <a:latin typeface="Calibri" pitchFamily="34" charset="0"/>
              </a:rPr>
              <a:t>Hallam</a:t>
            </a:r>
            <a:r>
              <a:rPr lang="en-US" sz="2200" dirty="0">
                <a:solidFill>
                  <a:schemeClr val="tx1">
                    <a:lumMod val="85000"/>
                    <a:lumOff val="15000"/>
                  </a:schemeClr>
                </a:solidFill>
                <a:latin typeface="Calibri" pitchFamily="34" charset="0"/>
              </a:rPr>
              <a:t>, &amp; Smoot, </a:t>
            </a:r>
          </a:p>
          <a:p>
            <a:pPr algn="r">
              <a:defRPr/>
            </a:pPr>
            <a:r>
              <a:rPr lang="en-US" sz="2200" dirty="0">
                <a:solidFill>
                  <a:schemeClr val="tx1">
                    <a:lumMod val="85000"/>
                    <a:lumOff val="15000"/>
                  </a:schemeClr>
                </a:solidFill>
                <a:latin typeface="Calibri" pitchFamily="34" charset="0"/>
              </a:rPr>
              <a:t>“Maxims or Myths of Beauty? A Meta-Analytic and Theoretical Review,” </a:t>
            </a:r>
            <a:r>
              <a:rPr lang="en-US" sz="2200" i="1" dirty="0">
                <a:solidFill>
                  <a:schemeClr val="tx1">
                    <a:lumMod val="85000"/>
                    <a:lumOff val="15000"/>
                  </a:schemeClr>
                </a:solidFill>
                <a:latin typeface="Calibri" pitchFamily="34" charset="0"/>
              </a:rPr>
              <a:t>Psychological Bulletin </a:t>
            </a:r>
            <a:r>
              <a:rPr lang="en-US" sz="2200" dirty="0">
                <a:solidFill>
                  <a:schemeClr val="tx1">
                    <a:lumMod val="85000"/>
                    <a:lumOff val="15000"/>
                  </a:schemeClr>
                </a:solidFill>
                <a:latin typeface="Calibri" pitchFamily="34" charset="0"/>
              </a:rPr>
              <a:t>(2000), p. 390</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Crucial Conversations</a:t>
            </a:r>
            <a:endParaRPr lang="en-US" dirty="0"/>
          </a:p>
        </p:txBody>
      </p:sp>
      <p:sp>
        <p:nvSpPr>
          <p:cNvPr id="3" name="Content Placeholder 2"/>
          <p:cNvSpPr>
            <a:spLocks noGrp="1"/>
          </p:cNvSpPr>
          <p:nvPr>
            <p:ph idx="1"/>
          </p:nvPr>
        </p:nvSpPr>
        <p:spPr/>
        <p:txBody>
          <a:bodyPr/>
          <a:lstStyle/>
          <a:p>
            <a:r>
              <a:rPr lang="en-US" dirty="0" smtClean="0"/>
              <a:t>Conflicting opinions</a:t>
            </a:r>
          </a:p>
          <a:p>
            <a:endParaRPr lang="en-US" dirty="0" smtClean="0"/>
          </a:p>
          <a:p>
            <a:r>
              <a:rPr lang="en-US" dirty="0" smtClean="0"/>
              <a:t>Potential to become highly emotional</a:t>
            </a:r>
          </a:p>
          <a:p>
            <a:endParaRPr lang="en-US" dirty="0" smtClean="0"/>
          </a:p>
          <a:p>
            <a:r>
              <a:rPr lang="en-US" dirty="0" smtClean="0"/>
              <a:t>Stakes are high</a:t>
            </a:r>
          </a:p>
          <a:p>
            <a:pPr>
              <a:buNone/>
            </a:pPr>
            <a:endParaRPr lang="en-US" dirty="0" smtClean="0"/>
          </a:p>
          <a:p>
            <a:pPr algn="r">
              <a:buNone/>
            </a:pPr>
            <a:r>
              <a:rPr lang="en-US" sz="1800" dirty="0" smtClean="0"/>
              <a:t>Patterson, et.al,  Crucial Conversations: Tools for </a:t>
            </a:r>
          </a:p>
          <a:p>
            <a:pPr algn="r">
              <a:buNone/>
            </a:pPr>
            <a:r>
              <a:rPr lang="en-US" sz="1800" dirty="0" smtClean="0"/>
              <a:t>Talking When the Stakes are High (2011)</a:t>
            </a:r>
          </a:p>
          <a:p>
            <a:endParaRPr lang="en-US" dirty="0" smtClean="0"/>
          </a:p>
          <a:p>
            <a:pPr>
              <a:buNone/>
            </a:pP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rtlCol="0">
            <a:normAutofit fontScale="90000"/>
          </a:bodyPr>
          <a:lstStyle/>
          <a:p>
            <a:pPr eaLnBrk="1" fontAlgn="auto" hangingPunct="1">
              <a:spcAft>
                <a:spcPts val="0"/>
              </a:spcAft>
              <a:defRPr/>
            </a:pPr>
            <a:r>
              <a:rPr lang="en-US" sz="4900" dirty="0" smtClean="0"/>
              <a:t>Corrective Lenses</a:t>
            </a:r>
            <a:r>
              <a:rPr lang="en-US" dirty="0" smtClean="0"/>
              <a:t/>
            </a:r>
            <a:br>
              <a:rPr lang="en-US" dirty="0" smtClean="0"/>
            </a:br>
            <a:r>
              <a:rPr lang="en-US" sz="4000" dirty="0" smtClean="0"/>
              <a:t>“The Optometrist” </a:t>
            </a:r>
          </a:p>
        </p:txBody>
      </p:sp>
      <p:sp>
        <p:nvSpPr>
          <p:cNvPr id="40963" name="Content Placeholder 2"/>
          <p:cNvSpPr>
            <a:spLocks noGrp="1"/>
          </p:cNvSpPr>
          <p:nvPr>
            <p:ph sz="half" idx="1"/>
          </p:nvPr>
        </p:nvSpPr>
        <p:spPr>
          <a:xfrm>
            <a:off x="457200" y="2103438"/>
            <a:ext cx="4495800" cy="4068762"/>
          </a:xfrm>
        </p:spPr>
        <p:txBody>
          <a:bodyPr/>
          <a:lstStyle/>
          <a:p>
            <a:pPr marL="0" indent="0" eaLnBrk="1" hangingPunct="1">
              <a:buFont typeface="Arial" charset="0"/>
              <a:buNone/>
              <a:defRPr/>
            </a:pPr>
            <a:r>
              <a:rPr lang="en-US" sz="3200" dirty="0" smtClean="0"/>
              <a:t>Combat false/incomplete information with better information.</a:t>
            </a:r>
          </a:p>
          <a:p>
            <a:pPr eaLnBrk="1" hangingPunct="1">
              <a:buFont typeface="Arial" charset="0"/>
              <a:buNone/>
              <a:defRPr/>
            </a:pPr>
            <a:endParaRPr lang="en-US" sz="1600" dirty="0" smtClean="0"/>
          </a:p>
          <a:p>
            <a:pPr eaLnBrk="1" hangingPunct="1">
              <a:buFont typeface="Arial" charset="0"/>
              <a:buNone/>
              <a:defRPr/>
            </a:pPr>
            <a:r>
              <a:rPr lang="en-US" sz="3200" dirty="0" smtClean="0"/>
              <a:t>Try:</a:t>
            </a:r>
          </a:p>
          <a:p>
            <a:pPr indent="287338" eaLnBrk="1" hangingPunct="1">
              <a:defRPr/>
            </a:pPr>
            <a:r>
              <a:rPr lang="en-US" sz="3200" dirty="0" smtClean="0"/>
              <a:t>Enlightenment</a:t>
            </a:r>
          </a:p>
          <a:p>
            <a:pPr indent="287338" eaLnBrk="1" hangingPunct="1">
              <a:defRPr/>
            </a:pPr>
            <a:r>
              <a:rPr lang="en-US" sz="3200" dirty="0" smtClean="0"/>
              <a:t>Encouragement</a:t>
            </a:r>
          </a:p>
          <a:p>
            <a:pPr indent="287338" eaLnBrk="1" hangingPunct="1">
              <a:defRPr/>
            </a:pPr>
            <a:r>
              <a:rPr lang="en-US" sz="3200" dirty="0" smtClean="0"/>
              <a:t>Experimentation</a:t>
            </a:r>
          </a:p>
        </p:txBody>
      </p:sp>
      <p:pic>
        <p:nvPicPr>
          <p:cNvPr id="40964" name="Content Placeholder 4" descr="Optometrist.jpg"/>
          <p:cNvPicPr>
            <a:picLocks noGrp="1" noChangeAspect="1"/>
          </p:cNvPicPr>
          <p:nvPr>
            <p:ph sz="half" idx="2"/>
          </p:nvPr>
        </p:nvPicPr>
        <p:blipFill>
          <a:blip r:embed="rId2" cstate="print"/>
          <a:srcRect/>
          <a:stretch>
            <a:fillRect/>
          </a:stretch>
        </p:blipFill>
        <p:spPr>
          <a:xfrm>
            <a:off x="5091113" y="2362200"/>
            <a:ext cx="3671887" cy="3048000"/>
          </a:xfrm>
          <a:ln>
            <a:solidFill>
              <a:schemeClr val="tx1"/>
            </a:solidFill>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t>Intrinsic Predetermination</a:t>
            </a:r>
          </a:p>
        </p:txBody>
      </p:sp>
      <p:sp>
        <p:nvSpPr>
          <p:cNvPr id="41987" name="Content Placeholder 3"/>
          <p:cNvSpPr>
            <a:spLocks noGrp="1"/>
          </p:cNvSpPr>
          <p:nvPr>
            <p:ph sz="half" idx="1"/>
          </p:nvPr>
        </p:nvSpPr>
        <p:spPr>
          <a:xfrm>
            <a:off x="457200" y="1676400"/>
            <a:ext cx="5029200" cy="4114800"/>
          </a:xfrm>
        </p:spPr>
        <p:txBody>
          <a:bodyPr/>
          <a:lstStyle/>
          <a:p>
            <a:pPr marL="0" indent="0" eaLnBrk="1" hangingPunct="1">
              <a:buFont typeface="Arial" charset="0"/>
              <a:buNone/>
            </a:pPr>
            <a:r>
              <a:rPr lang="en-US" smtClean="0"/>
              <a:t>“Intrinsic predetermination is the student’s perception of his or her probability of success in school. The messages that students receive from their environment—the home, community, and school—can either build their confidence or work to destroy it.”</a:t>
            </a:r>
          </a:p>
        </p:txBody>
      </p:sp>
      <p:pic>
        <p:nvPicPr>
          <p:cNvPr id="41988" name="Picture 6" descr="TransformingSchoolCulture_sm.tif"/>
          <p:cNvPicPr>
            <a:picLocks noChangeAspect="1"/>
          </p:cNvPicPr>
          <p:nvPr/>
        </p:nvPicPr>
        <p:blipFill>
          <a:blip r:embed="rId2" cstate="print"/>
          <a:srcRect/>
          <a:stretch>
            <a:fillRect/>
          </a:stretch>
        </p:blipFill>
        <p:spPr bwMode="auto">
          <a:xfrm>
            <a:off x="5740400" y="1600200"/>
            <a:ext cx="2946400" cy="4038600"/>
          </a:xfrm>
          <a:prstGeom prst="rect">
            <a:avLst/>
          </a:prstGeom>
          <a:noFill/>
          <a:ln w="9525">
            <a:solidFill>
              <a:schemeClr val="tx1"/>
            </a:solidFill>
            <a:miter lim="800000"/>
            <a:headEnd/>
            <a:tailEnd/>
          </a:ln>
        </p:spPr>
      </p:pic>
      <p:sp>
        <p:nvSpPr>
          <p:cNvPr id="41989" name="TextBox 5"/>
          <p:cNvSpPr txBox="1">
            <a:spLocks noChangeArrowheads="1"/>
          </p:cNvSpPr>
          <p:nvPr/>
        </p:nvSpPr>
        <p:spPr bwMode="auto">
          <a:xfrm>
            <a:off x="304800" y="5791200"/>
            <a:ext cx="8458200" cy="769938"/>
          </a:xfrm>
          <a:prstGeom prst="rect">
            <a:avLst/>
          </a:prstGeom>
          <a:noFill/>
          <a:ln w="9525">
            <a:noFill/>
            <a:miter lim="800000"/>
            <a:headEnd/>
            <a:tailEnd/>
          </a:ln>
        </p:spPr>
        <p:txBody>
          <a:bodyPr>
            <a:spAutoFit/>
          </a:bodyPr>
          <a:lstStyle/>
          <a:p>
            <a:pPr algn="r">
              <a:defRPr/>
            </a:pPr>
            <a:r>
              <a:rPr lang="en-US" sz="2200" dirty="0">
                <a:solidFill>
                  <a:schemeClr val="tx1">
                    <a:lumMod val="85000"/>
                    <a:lumOff val="15000"/>
                  </a:schemeClr>
                </a:solidFill>
                <a:latin typeface="Calibri" pitchFamily="34" charset="0"/>
              </a:rPr>
              <a:t>—Muhammad, </a:t>
            </a:r>
            <a:r>
              <a:rPr lang="en-US" sz="2200" i="1" dirty="0">
                <a:solidFill>
                  <a:schemeClr val="tx1">
                    <a:lumMod val="85000"/>
                    <a:lumOff val="15000"/>
                  </a:schemeClr>
                </a:solidFill>
                <a:latin typeface="Calibri" pitchFamily="34" charset="0"/>
              </a:rPr>
              <a:t>Transforming School Culture: </a:t>
            </a:r>
          </a:p>
          <a:p>
            <a:pPr algn="r">
              <a:defRPr/>
            </a:pPr>
            <a:r>
              <a:rPr lang="en-US" sz="2200" i="1" dirty="0">
                <a:solidFill>
                  <a:schemeClr val="tx1">
                    <a:lumMod val="85000"/>
                    <a:lumOff val="15000"/>
                  </a:schemeClr>
                </a:solidFill>
                <a:latin typeface="Calibri" pitchFamily="34" charset="0"/>
              </a:rPr>
              <a:t>How to Overcome Staff Division </a:t>
            </a:r>
            <a:r>
              <a:rPr lang="en-US" sz="2200" dirty="0">
                <a:solidFill>
                  <a:schemeClr val="tx1">
                    <a:lumMod val="85000"/>
                    <a:lumOff val="15000"/>
                  </a:schemeClr>
                </a:solidFill>
                <a:latin typeface="Calibri" pitchFamily="34" charset="0"/>
              </a:rPr>
              <a:t>(2009), p. 23</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274638"/>
            <a:ext cx="8229600" cy="1173162"/>
          </a:xfrm>
        </p:spPr>
        <p:txBody>
          <a:bodyPr/>
          <a:lstStyle/>
          <a:p>
            <a:pPr eaLnBrk="1" hangingPunct="1"/>
            <a:r>
              <a:rPr lang="en-US" smtClean="0"/>
              <a:t>When Cultures Collide</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mtClean="0"/>
              <a:t>Assimilation or Education</a:t>
            </a:r>
          </a:p>
        </p:txBody>
      </p:sp>
      <p:sp>
        <p:nvSpPr>
          <p:cNvPr id="44035" name="Text Placeholder 4"/>
          <p:cNvSpPr>
            <a:spLocks noGrp="1"/>
          </p:cNvSpPr>
          <p:nvPr>
            <p:ph type="body" idx="1"/>
          </p:nvPr>
        </p:nvSpPr>
        <p:spPr>
          <a:xfrm>
            <a:off x="1371600" y="1600200"/>
            <a:ext cx="2133600" cy="639763"/>
          </a:xfrm>
        </p:spPr>
        <p:txBody>
          <a:bodyPr/>
          <a:lstStyle/>
          <a:p>
            <a:pPr algn="ctr" eaLnBrk="1" hangingPunct="1"/>
            <a:r>
              <a:rPr lang="en-US" sz="2800" smtClean="0"/>
              <a:t>Assimilation</a:t>
            </a:r>
          </a:p>
        </p:txBody>
      </p:sp>
      <p:sp>
        <p:nvSpPr>
          <p:cNvPr id="6" name="Content Placeholder 5"/>
          <p:cNvSpPr>
            <a:spLocks noGrp="1"/>
          </p:cNvSpPr>
          <p:nvPr>
            <p:ph sz="half" idx="2"/>
          </p:nvPr>
        </p:nvSpPr>
        <p:spPr>
          <a:xfrm>
            <a:off x="1371600" y="2449513"/>
            <a:ext cx="2743200" cy="3951287"/>
          </a:xfrm>
        </p:spPr>
        <p:txBody>
          <a:bodyPr/>
          <a:lstStyle/>
          <a:p>
            <a:pPr eaLnBrk="1" hangingPunct="1"/>
            <a:r>
              <a:rPr lang="en-US" sz="2600" smtClean="0"/>
              <a:t>Control</a:t>
            </a:r>
          </a:p>
          <a:p>
            <a:pPr eaLnBrk="1" hangingPunct="1"/>
            <a:endParaRPr lang="en-US" sz="1800" smtClean="0"/>
          </a:p>
          <a:p>
            <a:pPr eaLnBrk="1" hangingPunct="1"/>
            <a:r>
              <a:rPr lang="en-US" sz="2600" smtClean="0"/>
              <a:t>Manipulation</a:t>
            </a:r>
          </a:p>
          <a:p>
            <a:pPr eaLnBrk="1" hangingPunct="1"/>
            <a:endParaRPr lang="en-US" sz="1800" smtClean="0"/>
          </a:p>
          <a:p>
            <a:pPr eaLnBrk="1" hangingPunct="1"/>
            <a:r>
              <a:rPr lang="en-US" sz="2600" smtClean="0"/>
              <a:t>Standardization</a:t>
            </a:r>
          </a:p>
          <a:p>
            <a:pPr eaLnBrk="1" hangingPunct="1"/>
            <a:endParaRPr lang="en-US" sz="1800" smtClean="0"/>
          </a:p>
          <a:p>
            <a:pPr eaLnBrk="1" hangingPunct="1"/>
            <a:r>
              <a:rPr lang="en-US" sz="2600" smtClean="0"/>
              <a:t>Docile</a:t>
            </a:r>
          </a:p>
          <a:p>
            <a:pPr eaLnBrk="1" hangingPunct="1"/>
            <a:endParaRPr lang="en-US" smtClean="0"/>
          </a:p>
          <a:p>
            <a:pPr eaLnBrk="1" hangingPunct="1"/>
            <a:endParaRPr lang="en-US" smtClean="0"/>
          </a:p>
        </p:txBody>
      </p:sp>
      <p:sp>
        <p:nvSpPr>
          <p:cNvPr id="44037" name="Text Placeholder 6"/>
          <p:cNvSpPr>
            <a:spLocks noGrp="1"/>
          </p:cNvSpPr>
          <p:nvPr>
            <p:ph type="body" sz="quarter" idx="3"/>
          </p:nvPr>
        </p:nvSpPr>
        <p:spPr>
          <a:xfrm>
            <a:off x="5026025" y="1600200"/>
            <a:ext cx="1831975" cy="639763"/>
          </a:xfrm>
        </p:spPr>
        <p:txBody>
          <a:bodyPr/>
          <a:lstStyle/>
          <a:p>
            <a:pPr algn="ctr" eaLnBrk="1" hangingPunct="1"/>
            <a:r>
              <a:rPr lang="en-US" sz="2800" smtClean="0"/>
              <a:t>Education</a:t>
            </a:r>
          </a:p>
        </p:txBody>
      </p:sp>
      <p:sp>
        <p:nvSpPr>
          <p:cNvPr id="8" name="Content Placeholder 7"/>
          <p:cNvSpPr>
            <a:spLocks noGrp="1"/>
          </p:cNvSpPr>
          <p:nvPr>
            <p:ph sz="quarter" idx="4"/>
          </p:nvPr>
        </p:nvSpPr>
        <p:spPr>
          <a:xfrm>
            <a:off x="5026025" y="2449513"/>
            <a:ext cx="2670175" cy="3951287"/>
          </a:xfrm>
        </p:spPr>
        <p:txBody>
          <a:bodyPr/>
          <a:lstStyle/>
          <a:p>
            <a:pPr eaLnBrk="1" hangingPunct="1"/>
            <a:r>
              <a:rPr lang="en-US" sz="2600" smtClean="0"/>
              <a:t>Liberation</a:t>
            </a:r>
          </a:p>
          <a:p>
            <a:pPr eaLnBrk="1" hangingPunct="1"/>
            <a:endParaRPr lang="en-US" sz="1800" smtClean="0"/>
          </a:p>
          <a:p>
            <a:pPr eaLnBrk="1" hangingPunct="1"/>
            <a:r>
              <a:rPr lang="en-US" sz="2600" smtClean="0"/>
              <a:t>Development</a:t>
            </a:r>
          </a:p>
          <a:p>
            <a:pPr eaLnBrk="1" hangingPunct="1"/>
            <a:endParaRPr lang="en-US" sz="1800" smtClean="0"/>
          </a:p>
          <a:p>
            <a:pPr eaLnBrk="1" hangingPunct="1"/>
            <a:r>
              <a:rPr lang="en-US" sz="2600" smtClean="0"/>
              <a:t>Creativity</a:t>
            </a:r>
          </a:p>
          <a:p>
            <a:pPr eaLnBrk="1" hangingPunct="1"/>
            <a:endParaRPr lang="en-US" sz="1800" smtClean="0"/>
          </a:p>
          <a:p>
            <a:pPr eaLnBrk="1" hangingPunct="1"/>
            <a:r>
              <a:rPr lang="en-US" sz="2600" smtClean="0"/>
              <a:t>Empowerment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2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2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2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20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fade">
                                      <p:cBhvr>
                                        <p:cTn id="32" dur="20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fade">
                                      <p:cBhvr>
                                        <p:cTn id="37" dur="2000"/>
                                        <p:tgtEl>
                                          <p:spTgt spid="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fade">
                                      <p:cBhvr>
                                        <p:cTn id="42" dur="2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A Major Shift in Paradigm</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4A5248B5-CF39-4E3D-8295-2C0E9227BB1B}"/>
                                            </p:graphicEl>
                                          </p:spTgt>
                                        </p:tgtEl>
                                        <p:attrNameLst>
                                          <p:attrName>style.visibility</p:attrName>
                                        </p:attrNameLst>
                                      </p:cBhvr>
                                      <p:to>
                                        <p:strVal val="visible"/>
                                      </p:to>
                                    </p:set>
                                    <p:animEffect transition="in" filter="fade">
                                      <p:cBhvr>
                                        <p:cTn id="7" dur="2000"/>
                                        <p:tgtEl>
                                          <p:spTgt spid="4">
                                            <p:graphicEl>
                                              <a:dgm id="{4A5248B5-CF39-4E3D-8295-2C0E9227BB1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65E12276-95BA-4840-9DFC-61905F2379F5}"/>
                                            </p:graphicEl>
                                          </p:spTgt>
                                        </p:tgtEl>
                                        <p:attrNameLst>
                                          <p:attrName>style.visibility</p:attrName>
                                        </p:attrNameLst>
                                      </p:cBhvr>
                                      <p:to>
                                        <p:strVal val="visible"/>
                                      </p:to>
                                    </p:set>
                                    <p:animEffect transition="in" filter="fade">
                                      <p:cBhvr>
                                        <p:cTn id="12" dur="2000"/>
                                        <p:tgtEl>
                                          <p:spTgt spid="4">
                                            <p:graphicEl>
                                              <a:dgm id="{65E12276-95BA-4840-9DFC-61905F2379F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304800"/>
            <a:ext cx="8229600" cy="1112838"/>
          </a:xfrm>
        </p:spPr>
        <p:txBody>
          <a:bodyPr/>
          <a:lstStyle/>
          <a:p>
            <a:pPr eaLnBrk="1" hangingPunct="1"/>
            <a:r>
              <a:rPr lang="en-US" smtClean="0"/>
              <a:t>Gifted and Talented Education</a:t>
            </a:r>
          </a:p>
        </p:txBody>
      </p:sp>
      <p:sp>
        <p:nvSpPr>
          <p:cNvPr id="3" name="Content Placeholder 2"/>
          <p:cNvSpPr>
            <a:spLocks noGrp="1"/>
          </p:cNvSpPr>
          <p:nvPr>
            <p:ph idx="1"/>
          </p:nvPr>
        </p:nvSpPr>
        <p:spPr>
          <a:xfrm>
            <a:off x="457200" y="1600200"/>
            <a:ext cx="8229600" cy="5257800"/>
          </a:xfrm>
        </p:spPr>
        <p:txBody>
          <a:bodyPr rtlCol="0">
            <a:normAutofit/>
          </a:bodyPr>
          <a:lstStyle/>
          <a:p>
            <a:pPr marL="0" indent="0" eaLnBrk="1" fontAlgn="auto" hangingPunct="1">
              <a:spcAft>
                <a:spcPts val="0"/>
              </a:spcAft>
              <a:buFont typeface="Arial" pitchFamily="34" charset="0"/>
              <a:buNone/>
              <a:defRPr/>
            </a:pPr>
            <a:r>
              <a:rPr lang="en-US" dirty="0" smtClean="0"/>
              <a:t>“Gifted and talented education works for two reasons: the student believes that he is gifted and the teacher believes that he is gifted. Based on this agreement, the teacher and student create the right learning environment and they utilize rigorous learning activities. All human beings possess a gift; the key is to identify and capitalize on it.”</a:t>
            </a:r>
          </a:p>
          <a:p>
            <a:pPr algn="ctr" eaLnBrk="1" fontAlgn="auto" hangingPunct="1">
              <a:spcAft>
                <a:spcPts val="0"/>
              </a:spcAft>
              <a:buFont typeface="Arial" pitchFamily="34" charset="0"/>
              <a:buNone/>
              <a:defRPr/>
            </a:pPr>
            <a:endParaRPr lang="en-US" sz="1800" dirty="0" smtClean="0"/>
          </a:p>
          <a:p>
            <a:pPr algn="r" eaLnBrk="1" fontAlgn="auto" hangingPunct="1">
              <a:spcAft>
                <a:spcPts val="0"/>
              </a:spcAft>
              <a:buFont typeface="Arial" pitchFamily="34" charset="0"/>
              <a:buNone/>
              <a:defRPr/>
            </a:pPr>
            <a:r>
              <a:rPr lang="en-US" sz="2200" dirty="0" smtClean="0"/>
              <a:t>—</a:t>
            </a:r>
            <a:r>
              <a:rPr lang="en-US" sz="2200" dirty="0" err="1" smtClean="0"/>
              <a:t>Renzulli</a:t>
            </a:r>
            <a:r>
              <a:rPr lang="en-US" sz="2200" dirty="0" smtClean="0"/>
              <a:t>, “What Makes Giftedness? Reexamining a Definition,” </a:t>
            </a:r>
          </a:p>
          <a:p>
            <a:pPr algn="r" eaLnBrk="1" fontAlgn="auto" hangingPunct="1">
              <a:spcAft>
                <a:spcPts val="0"/>
              </a:spcAft>
              <a:buFont typeface="Arial" pitchFamily="34" charset="0"/>
              <a:buNone/>
              <a:defRPr/>
            </a:pPr>
            <a:r>
              <a:rPr lang="en-US" sz="2200" i="1" dirty="0" smtClean="0"/>
              <a:t>Phi Beta </a:t>
            </a:r>
            <a:r>
              <a:rPr lang="en-US" sz="2200" i="1" dirty="0" err="1" smtClean="0"/>
              <a:t>Kappan</a:t>
            </a:r>
            <a:r>
              <a:rPr lang="en-US" sz="2200" i="1" dirty="0" smtClean="0"/>
              <a:t> </a:t>
            </a:r>
            <a:r>
              <a:rPr lang="en-US" sz="2200" dirty="0" smtClean="0"/>
              <a:t>(1978)</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smtClean="0"/>
              <a:t>Pedagogy of Confidence</a:t>
            </a:r>
          </a:p>
        </p:txBody>
      </p:sp>
      <p:sp>
        <p:nvSpPr>
          <p:cNvPr id="3" name="Content Placeholder 2"/>
          <p:cNvSpPr>
            <a:spLocks noGrp="1"/>
          </p:cNvSpPr>
          <p:nvPr>
            <p:ph sz="half" idx="1"/>
          </p:nvPr>
        </p:nvSpPr>
        <p:spPr>
          <a:xfrm>
            <a:off x="533400" y="2133600"/>
            <a:ext cx="4648200" cy="3992563"/>
          </a:xfrm>
        </p:spPr>
        <p:txBody>
          <a:bodyPr/>
          <a:lstStyle/>
          <a:p>
            <a:pPr eaLnBrk="1" hangingPunct="1"/>
            <a:r>
              <a:rPr lang="en-US" smtClean="0"/>
              <a:t>Identify and activate student strengths.</a:t>
            </a:r>
          </a:p>
          <a:p>
            <a:pPr eaLnBrk="1" hangingPunct="1"/>
            <a:r>
              <a:rPr lang="en-US" smtClean="0"/>
              <a:t>Elicit high intellectual performance.</a:t>
            </a:r>
          </a:p>
          <a:p>
            <a:pPr eaLnBrk="1" hangingPunct="1"/>
            <a:r>
              <a:rPr lang="en-US" smtClean="0"/>
              <a:t>Provide enrichment.</a:t>
            </a:r>
          </a:p>
          <a:p>
            <a:pPr eaLnBrk="1" hangingPunct="1"/>
            <a:r>
              <a:rPr lang="en-US" smtClean="0"/>
              <a:t>Integrate prerequisites.</a:t>
            </a:r>
          </a:p>
        </p:txBody>
      </p:sp>
      <p:pic>
        <p:nvPicPr>
          <p:cNvPr id="49156" name="Content Placeholder 4" descr="Pedagogy of Confidence.jpg"/>
          <p:cNvPicPr>
            <a:picLocks noGrp="1" noChangeAspect="1"/>
          </p:cNvPicPr>
          <p:nvPr>
            <p:ph sz="half" idx="2"/>
          </p:nvPr>
        </p:nvPicPr>
        <p:blipFill>
          <a:blip r:embed="rId2" cstate="print"/>
          <a:srcRect/>
          <a:stretch>
            <a:fillRect/>
          </a:stretch>
        </p:blipFill>
        <p:spPr>
          <a:xfrm>
            <a:off x="5334000" y="1600200"/>
            <a:ext cx="3200400" cy="4648200"/>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smtClean="0"/>
              <a:t>The Maestro</a:t>
            </a:r>
          </a:p>
        </p:txBody>
      </p:sp>
      <p:sp>
        <p:nvSpPr>
          <p:cNvPr id="50179" name="Content Placeholder 2"/>
          <p:cNvSpPr>
            <a:spLocks noGrp="1"/>
          </p:cNvSpPr>
          <p:nvPr>
            <p:ph sz="half" idx="1"/>
          </p:nvPr>
        </p:nvSpPr>
        <p:spPr>
          <a:xfrm>
            <a:off x="457200" y="1981200"/>
            <a:ext cx="4419600" cy="2362200"/>
          </a:xfrm>
        </p:spPr>
        <p:txBody>
          <a:bodyPr/>
          <a:lstStyle/>
          <a:p>
            <a:pPr marL="0" indent="0" eaLnBrk="1" hangingPunct="1">
              <a:buFont typeface="Arial" charset="0"/>
              <a:buNone/>
            </a:pPr>
            <a:r>
              <a:rPr lang="en-US" sz="3600" smtClean="0"/>
              <a:t>Blending the best in students with the best in the institution to create beautiful music</a:t>
            </a:r>
          </a:p>
        </p:txBody>
      </p:sp>
      <p:pic>
        <p:nvPicPr>
          <p:cNvPr id="50180" name="Content Placeholder 4" descr="Maestro.bmp"/>
          <p:cNvPicPr>
            <a:picLocks noGrp="1" noChangeAspect="1"/>
          </p:cNvPicPr>
          <p:nvPr>
            <p:ph sz="half" idx="2"/>
          </p:nvPr>
        </p:nvPicPr>
        <p:blipFill>
          <a:blip r:embed="rId2" cstate="print"/>
          <a:srcRect/>
          <a:stretch>
            <a:fillRect/>
          </a:stretch>
        </p:blipFill>
        <p:spPr>
          <a:xfrm>
            <a:off x="5105400" y="1814513"/>
            <a:ext cx="3519488" cy="2681287"/>
          </a:xfrm>
          <a:ln>
            <a:solidFill>
              <a:schemeClr val="tx1"/>
            </a:solidFill>
          </a:ln>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mtClean="0"/>
              <a:t>Institutional Predetermination</a:t>
            </a:r>
          </a:p>
        </p:txBody>
      </p:sp>
      <p:sp>
        <p:nvSpPr>
          <p:cNvPr id="51203" name="Content Placeholder 2"/>
          <p:cNvSpPr>
            <a:spLocks noGrp="1"/>
          </p:cNvSpPr>
          <p:nvPr>
            <p:ph sz="half" idx="1"/>
          </p:nvPr>
        </p:nvSpPr>
        <p:spPr>
          <a:xfrm>
            <a:off x="533400" y="1905000"/>
            <a:ext cx="4724400" cy="3048000"/>
          </a:xfrm>
        </p:spPr>
        <p:txBody>
          <a:bodyPr/>
          <a:lstStyle/>
          <a:p>
            <a:pPr marL="0" indent="0" eaLnBrk="1" hangingPunct="1">
              <a:buFont typeface="Arial" charset="0"/>
              <a:buNone/>
            </a:pPr>
            <a:r>
              <a:rPr lang="en-US" sz="3600" smtClean="0"/>
              <a:t>“I contend that we have institutional barriers in place that make the job of educating every student very difficult.”</a:t>
            </a:r>
          </a:p>
        </p:txBody>
      </p:sp>
      <p:pic>
        <p:nvPicPr>
          <p:cNvPr id="51204" name="Picture 6" descr="TransformingSchoolCulture_sm.tif"/>
          <p:cNvPicPr>
            <a:picLocks noChangeAspect="1"/>
          </p:cNvPicPr>
          <p:nvPr/>
        </p:nvPicPr>
        <p:blipFill>
          <a:blip r:embed="rId2" cstate="print"/>
          <a:srcRect/>
          <a:stretch>
            <a:fillRect/>
          </a:stretch>
        </p:blipFill>
        <p:spPr bwMode="auto">
          <a:xfrm>
            <a:off x="5562600" y="1447800"/>
            <a:ext cx="2946400" cy="4038600"/>
          </a:xfrm>
          <a:prstGeom prst="rect">
            <a:avLst/>
          </a:prstGeom>
          <a:noFill/>
          <a:ln w="9525">
            <a:solidFill>
              <a:schemeClr val="tx1"/>
            </a:solidFill>
            <a:miter lim="800000"/>
            <a:headEnd/>
            <a:tailEnd/>
          </a:ln>
        </p:spPr>
      </p:pic>
      <p:sp>
        <p:nvSpPr>
          <p:cNvPr id="51205" name="TextBox 5"/>
          <p:cNvSpPr txBox="1">
            <a:spLocks noChangeArrowheads="1"/>
          </p:cNvSpPr>
          <p:nvPr/>
        </p:nvSpPr>
        <p:spPr bwMode="auto">
          <a:xfrm>
            <a:off x="152400" y="5715000"/>
            <a:ext cx="8458200" cy="769938"/>
          </a:xfrm>
          <a:prstGeom prst="rect">
            <a:avLst/>
          </a:prstGeom>
          <a:noFill/>
          <a:ln w="9525">
            <a:noFill/>
            <a:miter lim="800000"/>
            <a:headEnd/>
            <a:tailEnd/>
          </a:ln>
        </p:spPr>
        <p:txBody>
          <a:bodyPr>
            <a:spAutoFit/>
          </a:bodyPr>
          <a:lstStyle/>
          <a:p>
            <a:pPr algn="r"/>
            <a:r>
              <a:rPr lang="en-US" sz="2200">
                <a:latin typeface="Calibri" pitchFamily="34" charset="0"/>
              </a:rPr>
              <a:t>—Muhammad, </a:t>
            </a:r>
            <a:r>
              <a:rPr lang="en-US" sz="2200" i="1">
                <a:latin typeface="Calibri" pitchFamily="34" charset="0"/>
              </a:rPr>
              <a:t>Transforming School Culture: </a:t>
            </a:r>
          </a:p>
          <a:p>
            <a:pPr algn="r"/>
            <a:r>
              <a:rPr lang="en-US" sz="2200" i="1">
                <a:latin typeface="Calibri" pitchFamily="34" charset="0"/>
              </a:rPr>
              <a:t>How to Overcome Staff Division </a:t>
            </a:r>
            <a:r>
              <a:rPr lang="en-US" sz="2200">
                <a:latin typeface="Calibri" pitchFamily="34" charset="0"/>
              </a:rPr>
              <a:t>(2009), p. 25</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dirty="0" smtClean="0"/>
              <a:t>Policy Elephants</a:t>
            </a:r>
          </a:p>
        </p:txBody>
      </p:sp>
      <p:sp>
        <p:nvSpPr>
          <p:cNvPr id="3" name="Content Placeholder 2"/>
          <p:cNvSpPr>
            <a:spLocks noGrp="1"/>
          </p:cNvSpPr>
          <p:nvPr>
            <p:ph idx="1"/>
          </p:nvPr>
        </p:nvSpPr>
        <p:spPr>
          <a:xfrm>
            <a:off x="457200" y="1600200"/>
            <a:ext cx="8382000" cy="3886200"/>
          </a:xfrm>
        </p:spPr>
        <p:txBody>
          <a:bodyPr/>
          <a:lstStyle/>
          <a:p>
            <a:pPr eaLnBrk="1" hangingPunct="1"/>
            <a:r>
              <a:rPr lang="en-US" sz="3400" dirty="0" smtClean="0"/>
              <a:t>Student grading policies</a:t>
            </a:r>
          </a:p>
          <a:p>
            <a:pPr eaLnBrk="1" hangingPunct="1"/>
            <a:r>
              <a:rPr lang="en-US" sz="3400" dirty="0" smtClean="0"/>
              <a:t>Student placement in advanced coursework</a:t>
            </a:r>
          </a:p>
          <a:p>
            <a:pPr eaLnBrk="1" hangingPunct="1"/>
            <a:endParaRPr lang="en-US" sz="1200" dirty="0" smtClean="0"/>
          </a:p>
          <a:p>
            <a:pPr eaLnBrk="1" hangingPunct="1"/>
            <a:r>
              <a:rPr lang="en-US" sz="3400" dirty="0" smtClean="0"/>
              <a:t>Zoning policies around ethnicity and economic class</a:t>
            </a:r>
          </a:p>
          <a:p>
            <a:pPr eaLnBrk="1" hangingPunct="1"/>
            <a:endParaRPr lang="en-US" sz="1400" dirty="0" smtClean="0"/>
          </a:p>
          <a:p>
            <a:pPr eaLnBrk="1" hangingPunct="1"/>
            <a:r>
              <a:rPr lang="en-US" sz="3400" dirty="0" smtClean="0"/>
              <a:t>Discipline/expulsion policies</a:t>
            </a:r>
          </a:p>
          <a:p>
            <a:pPr eaLnBrk="1" hangingPunct="1"/>
            <a:endParaRPr lang="en-US" sz="1400" dirty="0" smtClean="0"/>
          </a:p>
          <a:p>
            <a:pPr eaLnBrk="1" hangingPunct="1"/>
            <a:r>
              <a:rPr lang="en-US" sz="3400" dirty="0" smtClean="0"/>
              <a:t>Graduation standards/policies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smtClean="0"/>
              <a:t>Rosa Parks Moment</a:t>
            </a:r>
          </a:p>
        </p:txBody>
      </p:sp>
      <p:pic>
        <p:nvPicPr>
          <p:cNvPr id="54275" name="Content Placeholder 3" descr="RosaParks_Bus.jpg"/>
          <p:cNvPicPr>
            <a:picLocks noGrp="1" noChangeAspect="1"/>
          </p:cNvPicPr>
          <p:nvPr>
            <p:ph idx="1"/>
          </p:nvPr>
        </p:nvPicPr>
        <p:blipFill>
          <a:blip r:embed="rId2" cstate="print"/>
          <a:srcRect/>
          <a:stretch>
            <a:fillRect/>
          </a:stretch>
        </p:blipFill>
        <p:spPr>
          <a:xfrm>
            <a:off x="2640013" y="1524000"/>
            <a:ext cx="5818187" cy="4114800"/>
          </a:xfrm>
          <a:ln>
            <a:solidFill>
              <a:schemeClr val="tx1"/>
            </a:solidFill>
          </a:ln>
        </p:spPr>
      </p:pic>
      <p:pic>
        <p:nvPicPr>
          <p:cNvPr id="54276" name="Picture 4" descr="Rosa Parks Arrest.bmp"/>
          <p:cNvPicPr>
            <a:picLocks noChangeAspect="1"/>
          </p:cNvPicPr>
          <p:nvPr/>
        </p:nvPicPr>
        <p:blipFill>
          <a:blip r:embed="rId3" cstate="print"/>
          <a:srcRect/>
          <a:stretch>
            <a:fillRect/>
          </a:stretch>
        </p:blipFill>
        <p:spPr bwMode="auto">
          <a:xfrm>
            <a:off x="685800" y="3733800"/>
            <a:ext cx="4114800" cy="2767013"/>
          </a:xfrm>
          <a:prstGeom prst="rect">
            <a:avLst/>
          </a:prstGeom>
          <a:noFill/>
          <a:ln w="952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914400" y="609600"/>
            <a:ext cx="7315200" cy="1143000"/>
          </a:xfrm>
        </p:spPr>
        <p:txBody>
          <a:bodyPr/>
          <a:lstStyle/>
          <a:p>
            <a:pPr marL="53975" eaLnBrk="1" hangingPunct="1"/>
            <a:r>
              <a:rPr lang="en-US" smtClean="0"/>
              <a:t>It’s Not About Us!  </a:t>
            </a:r>
            <a:br>
              <a:rPr lang="en-US" smtClean="0"/>
            </a:br>
            <a:r>
              <a:rPr lang="en-US" smtClean="0"/>
              <a:t>It’s About Them!</a:t>
            </a:r>
          </a:p>
        </p:txBody>
      </p:sp>
      <p:pic>
        <p:nvPicPr>
          <p:cNvPr id="45060" name="Picture 2" descr="C:\Users\Owner\AppData\Local\Microsoft\Windows\Temporary Internet Files\Content.IE5\HVIDVNTH\MPj04393260000[1].jpg"/>
          <p:cNvPicPr>
            <a:picLocks noChangeAspect="1" noChangeArrowheads="1"/>
          </p:cNvPicPr>
          <p:nvPr/>
        </p:nvPicPr>
        <p:blipFill>
          <a:blip r:embed="rId2" cstate="print"/>
          <a:srcRect/>
          <a:stretch>
            <a:fillRect/>
          </a:stretch>
        </p:blipFill>
        <p:spPr bwMode="auto">
          <a:xfrm>
            <a:off x="1447800" y="1993960"/>
            <a:ext cx="6248400" cy="4635440"/>
          </a:xfrm>
          <a:prstGeom prst="rect">
            <a:avLst/>
          </a:prstGeom>
          <a:ln>
            <a:solidFill>
              <a:schemeClr val="tx1"/>
            </a:solidFill>
          </a:ln>
          <a:effectLst>
            <a:softEdge rad="112500"/>
          </a:effectLst>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Contact Information</a:t>
            </a:r>
          </a:p>
        </p:txBody>
      </p:sp>
      <p:sp>
        <p:nvSpPr>
          <p:cNvPr id="56323" name="Rectangle 3"/>
          <p:cNvSpPr>
            <a:spLocks noGrp="1" noChangeArrowheads="1"/>
          </p:cNvSpPr>
          <p:nvPr>
            <p:ph type="body" idx="1"/>
          </p:nvPr>
        </p:nvSpPr>
        <p:spPr/>
        <p:txBody>
          <a:bodyPr/>
          <a:lstStyle/>
          <a:p>
            <a:pPr algn="ctr" eaLnBrk="1" hangingPunct="1">
              <a:buFont typeface="Wingdings" pitchFamily="2" charset="2"/>
              <a:buNone/>
            </a:pPr>
            <a:r>
              <a:rPr lang="en-US" dirty="0" smtClean="0"/>
              <a:t>Website:</a:t>
            </a:r>
          </a:p>
          <a:p>
            <a:pPr algn="ctr" eaLnBrk="1" hangingPunct="1">
              <a:buFont typeface="Wingdings" pitchFamily="2" charset="2"/>
              <a:buNone/>
            </a:pPr>
            <a:r>
              <a:rPr lang="en-US" dirty="0" smtClean="0">
                <a:hlinkClick r:id="rId3"/>
              </a:rPr>
              <a:t>www.newfrontier21.com</a:t>
            </a:r>
            <a:r>
              <a:rPr lang="en-US" dirty="0" smtClean="0"/>
              <a:t> </a:t>
            </a:r>
          </a:p>
          <a:p>
            <a:pPr algn="ctr" eaLnBrk="1" hangingPunct="1">
              <a:buFont typeface="Wingdings" pitchFamily="2" charset="2"/>
              <a:buNone/>
            </a:pPr>
            <a:r>
              <a:rPr lang="en-US" dirty="0" smtClean="0"/>
              <a:t>E-mail:</a:t>
            </a:r>
          </a:p>
          <a:p>
            <a:pPr algn="ctr" eaLnBrk="1" hangingPunct="1">
              <a:buFont typeface="Wingdings" pitchFamily="2" charset="2"/>
              <a:buNone/>
            </a:pPr>
            <a:r>
              <a:rPr lang="en-US" dirty="0" smtClean="0">
                <a:hlinkClick r:id="rId4"/>
              </a:rPr>
              <a:t>amuhammad@newfrontier21.com</a:t>
            </a:r>
            <a:endParaRPr lang="en-US" dirty="0" smtClean="0"/>
          </a:p>
          <a:p>
            <a:pPr algn="ctr" eaLnBrk="1" hangingPunct="1">
              <a:buFont typeface="Wingdings" pitchFamily="2" charset="2"/>
              <a:buNone/>
            </a:pPr>
            <a:r>
              <a:rPr lang="en-US" dirty="0" smtClean="0"/>
              <a:t>Follow on Twitter:</a:t>
            </a:r>
          </a:p>
          <a:p>
            <a:pPr algn="ctr" eaLnBrk="1" hangingPunct="1">
              <a:buFont typeface="Wingdings" pitchFamily="2" charset="2"/>
              <a:buNone/>
            </a:pPr>
            <a:r>
              <a:rPr lang="en-US" dirty="0" smtClean="0"/>
              <a:t>@newfrontier21</a:t>
            </a:r>
          </a:p>
          <a:p>
            <a:pPr algn="ctr" eaLnBrk="1" hangingPunct="1">
              <a:buFont typeface="Wingdings" pitchFamily="2" charset="2"/>
              <a:buNone/>
            </a:pPr>
            <a:r>
              <a:rPr lang="en-US" smtClean="0"/>
              <a:t>Like on Facebook</a:t>
            </a:r>
            <a:r>
              <a:rPr lang="en-US" dirty="0" smtClean="0"/>
              <a:t>:</a:t>
            </a:r>
          </a:p>
          <a:p>
            <a:pPr algn="ctr" eaLnBrk="1" hangingPunct="1">
              <a:buFont typeface="Wingdings" pitchFamily="2" charset="2"/>
              <a:buNone/>
            </a:pPr>
            <a:r>
              <a:rPr lang="en-US" dirty="0" smtClean="0"/>
              <a:t>Keyword -Dr. Anthony Muhammad</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What Has History Taught Us?</a:t>
            </a:r>
          </a:p>
        </p:txBody>
      </p:sp>
      <p:sp>
        <p:nvSpPr>
          <p:cNvPr id="3" name="Content Placeholder 2"/>
          <p:cNvSpPr>
            <a:spLocks noGrp="1"/>
          </p:cNvSpPr>
          <p:nvPr>
            <p:ph idx="1"/>
          </p:nvPr>
        </p:nvSpPr>
        <p:spPr>
          <a:xfrm>
            <a:off x="457200" y="1752600"/>
            <a:ext cx="8001000" cy="3992563"/>
          </a:xfrm>
        </p:spPr>
        <p:txBody>
          <a:bodyPr/>
          <a:lstStyle/>
          <a:p>
            <a:pPr marL="0" indent="0" algn="ctr" eaLnBrk="1" hangingPunct="1">
              <a:buFont typeface="Arial" charset="0"/>
              <a:buNone/>
            </a:pPr>
            <a:r>
              <a:rPr lang="en-US" sz="4000" dirty="0" smtClean="0"/>
              <a:t>All students have not benefited equally from their access to publically funded schools.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609600"/>
            <a:ext cx="8229600" cy="1143000"/>
          </a:xfrm>
        </p:spPr>
        <p:txBody>
          <a:bodyPr rtlCol="0">
            <a:noAutofit/>
          </a:bodyPr>
          <a:lstStyle/>
          <a:p>
            <a:pPr marL="54864" eaLnBrk="1" fontAlgn="auto" hangingPunct="1">
              <a:spcAft>
                <a:spcPts val="0"/>
              </a:spcAft>
              <a:defRPr/>
            </a:pPr>
            <a:r>
              <a:rPr lang="en-US" dirty="0" smtClean="0">
                <a:solidFill>
                  <a:schemeClr val="tx2">
                    <a:tint val="100000"/>
                    <a:shade val="90000"/>
                    <a:satMod val="250000"/>
                    <a:alpha val="100000"/>
                  </a:schemeClr>
                </a:solidFill>
              </a:rPr>
              <a:t>What’s Next? </a:t>
            </a:r>
            <a:br>
              <a:rPr lang="en-US" dirty="0" smtClean="0">
                <a:solidFill>
                  <a:schemeClr val="tx2">
                    <a:tint val="100000"/>
                    <a:shade val="90000"/>
                    <a:satMod val="250000"/>
                    <a:alpha val="100000"/>
                  </a:schemeClr>
                </a:solidFill>
              </a:rPr>
            </a:br>
            <a:r>
              <a:rPr lang="en-US" dirty="0" smtClean="0">
                <a:solidFill>
                  <a:schemeClr val="tx2">
                    <a:tint val="100000"/>
                    <a:shade val="90000"/>
                    <a:satMod val="250000"/>
                    <a:alpha val="100000"/>
                  </a:schemeClr>
                </a:solidFill>
              </a:rPr>
              <a:t>Is Change Necessary?</a:t>
            </a:r>
          </a:p>
        </p:txBody>
      </p:sp>
      <p:pic>
        <p:nvPicPr>
          <p:cNvPr id="4" name="Content Placeholder 3" descr="Albert Einstein.jpg"/>
          <p:cNvPicPr>
            <a:picLocks noGrp="1" noChangeAspect="1"/>
          </p:cNvPicPr>
          <p:nvPr>
            <p:ph idx="1"/>
          </p:nvPr>
        </p:nvPicPr>
        <p:blipFill>
          <a:blip r:embed="rId2" cstate="print"/>
          <a:srcRect/>
          <a:stretch>
            <a:fillRect/>
          </a:stretch>
        </p:blipFill>
        <p:spPr>
          <a:xfrm>
            <a:off x="3429000" y="2057400"/>
            <a:ext cx="2316163" cy="2895600"/>
          </a:xfrm>
          <a:ln>
            <a:solidFill>
              <a:schemeClr val="tx1"/>
            </a:solidFill>
          </a:ln>
          <a:effectLst>
            <a:outerShdw blurRad="292100" dist="139700" dir="2700000" algn="tl" rotWithShape="0">
              <a:srgbClr val="333333">
                <a:alpha val="65000"/>
              </a:srgbClr>
            </a:outerShdw>
          </a:effectLst>
        </p:spPr>
      </p:pic>
      <p:sp>
        <p:nvSpPr>
          <p:cNvPr id="5" name="TextBox 4"/>
          <p:cNvSpPr txBox="1">
            <a:spLocks noChangeArrowheads="1"/>
          </p:cNvSpPr>
          <p:nvPr/>
        </p:nvSpPr>
        <p:spPr bwMode="auto">
          <a:xfrm>
            <a:off x="609600" y="5181600"/>
            <a:ext cx="7620000" cy="1446213"/>
          </a:xfrm>
          <a:prstGeom prst="rect">
            <a:avLst/>
          </a:prstGeom>
          <a:noFill/>
          <a:ln w="9525">
            <a:noFill/>
            <a:miter lim="800000"/>
            <a:headEnd/>
            <a:tailEnd/>
          </a:ln>
        </p:spPr>
        <p:txBody>
          <a:bodyPr>
            <a:spAutoFit/>
          </a:bodyPr>
          <a:lstStyle/>
          <a:p>
            <a:pPr fontAlgn="auto">
              <a:spcBef>
                <a:spcPts val="0"/>
              </a:spcBef>
              <a:spcAft>
                <a:spcPts val="0"/>
              </a:spcAft>
              <a:defRPr/>
            </a:pPr>
            <a:r>
              <a:rPr lang="en-US" sz="2800" dirty="0">
                <a:latin typeface="+mj-lt"/>
              </a:rPr>
              <a:t>“Insanity is doing the same thing over and over </a:t>
            </a:r>
          </a:p>
          <a:p>
            <a:pPr fontAlgn="auto">
              <a:spcBef>
                <a:spcPts val="0"/>
              </a:spcBef>
              <a:spcAft>
                <a:spcPts val="0"/>
              </a:spcAft>
              <a:defRPr/>
            </a:pPr>
            <a:r>
              <a:rPr lang="en-US" sz="2800" dirty="0">
                <a:latin typeface="+mj-lt"/>
              </a:rPr>
              <a:t>and expecting a different result.” </a:t>
            </a:r>
          </a:p>
          <a:p>
            <a:pPr fontAlgn="auto">
              <a:spcBef>
                <a:spcPts val="0"/>
              </a:spcBef>
              <a:spcAft>
                <a:spcPts val="0"/>
              </a:spcAft>
              <a:defRPr/>
            </a:pPr>
            <a:endParaRPr lang="en-US" sz="800" dirty="0">
              <a:latin typeface="+mj-lt"/>
            </a:endParaRPr>
          </a:p>
          <a:p>
            <a:pPr algn="r" fontAlgn="auto">
              <a:spcBef>
                <a:spcPts val="0"/>
              </a:spcBef>
              <a:spcAft>
                <a:spcPts val="0"/>
              </a:spcAft>
              <a:defRPr/>
            </a:pPr>
            <a:r>
              <a:rPr lang="en-US" sz="2400" dirty="0">
                <a:latin typeface="+mj-lt"/>
              </a:rPr>
              <a:t>			—Albert Einstein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2000"/>
                                        <p:tgtEl>
                                          <p:spTgt spid="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14400" y="381000"/>
            <a:ext cx="7315200" cy="914400"/>
          </a:xfrm>
        </p:spPr>
        <p:txBody>
          <a:bodyPr rtlCol="0">
            <a:normAutofit/>
          </a:bodyPr>
          <a:lstStyle/>
          <a:p>
            <a:pPr marL="54864" eaLnBrk="1" fontAlgn="auto" hangingPunct="1">
              <a:spcAft>
                <a:spcPts val="0"/>
              </a:spcAft>
              <a:defRPr/>
            </a:pPr>
            <a:r>
              <a:rPr lang="en-US" dirty="0" smtClean="0">
                <a:solidFill>
                  <a:schemeClr val="tx2">
                    <a:tint val="100000"/>
                    <a:shade val="90000"/>
                    <a:satMod val="250000"/>
                    <a:alpha val="100000"/>
                  </a:schemeClr>
                </a:solidFill>
              </a:rPr>
              <a:t>Two Forms of Change</a:t>
            </a:r>
          </a:p>
        </p:txBody>
      </p:sp>
      <p:sp>
        <p:nvSpPr>
          <p:cNvPr id="14339" name="Content Placeholder 2"/>
          <p:cNvSpPr>
            <a:spLocks noGrp="1"/>
          </p:cNvSpPr>
          <p:nvPr>
            <p:ph idx="1"/>
          </p:nvPr>
        </p:nvSpPr>
        <p:spPr>
          <a:xfrm>
            <a:off x="457200" y="1600200"/>
            <a:ext cx="8229600" cy="2209800"/>
          </a:xfrm>
        </p:spPr>
        <p:txBody>
          <a:bodyPr/>
          <a:lstStyle/>
          <a:p>
            <a:pPr eaLnBrk="1" hangingPunct="1"/>
            <a:r>
              <a:rPr lang="en-US" sz="3600" smtClean="0"/>
              <a:t> Technical–structural (skill)</a:t>
            </a:r>
          </a:p>
          <a:p>
            <a:pPr eaLnBrk="1" hangingPunct="1">
              <a:buFont typeface="Wingdings 2" pitchFamily="18" charset="2"/>
              <a:buNone/>
            </a:pPr>
            <a:endParaRPr lang="en-US" sz="2800" smtClean="0"/>
          </a:p>
          <a:p>
            <a:pPr eaLnBrk="1" hangingPunct="1"/>
            <a:r>
              <a:rPr lang="en-US" sz="3600" smtClean="0"/>
              <a:t> Cultural (will)</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14400" y="304800"/>
            <a:ext cx="7315200" cy="1143000"/>
          </a:xfrm>
        </p:spPr>
        <p:txBody>
          <a:bodyPr rtlCol="0">
            <a:normAutofit/>
          </a:bodyPr>
          <a:lstStyle/>
          <a:p>
            <a:pPr marL="54864" eaLnBrk="1" fontAlgn="auto" hangingPunct="1">
              <a:spcAft>
                <a:spcPts val="0"/>
              </a:spcAft>
              <a:defRPr/>
            </a:pPr>
            <a:r>
              <a:rPr lang="en-US" dirty="0" smtClean="0">
                <a:solidFill>
                  <a:schemeClr val="tx2">
                    <a:tint val="100000"/>
                    <a:shade val="90000"/>
                    <a:satMod val="250000"/>
                    <a:alpha val="100000"/>
                  </a:schemeClr>
                </a:solidFill>
              </a:rPr>
              <a:t>Will and Skill</a:t>
            </a:r>
          </a:p>
        </p:txBody>
      </p:sp>
      <p:graphicFrame>
        <p:nvGraphicFramePr>
          <p:cNvPr id="4" name="Content Placeholder 3"/>
          <p:cNvGraphicFramePr>
            <a:graphicFrameLocks noGrp="1"/>
          </p:cNvGraphicFramePr>
          <p:nvPr>
            <p:ph idx="1"/>
          </p:nvPr>
        </p:nvGraphicFramePr>
        <p:xfrm>
          <a:off x="457200" y="16462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14400" y="304800"/>
            <a:ext cx="7315200" cy="1143000"/>
          </a:xfrm>
        </p:spPr>
        <p:txBody>
          <a:bodyPr rtlCol="0">
            <a:normAutofit/>
          </a:bodyPr>
          <a:lstStyle/>
          <a:p>
            <a:pPr marL="54864" eaLnBrk="1" fontAlgn="auto" hangingPunct="1">
              <a:spcAft>
                <a:spcPts val="0"/>
              </a:spcAft>
              <a:defRPr/>
            </a:pPr>
            <a:r>
              <a:rPr lang="en-US" dirty="0" smtClean="0">
                <a:solidFill>
                  <a:schemeClr val="tx2">
                    <a:tint val="100000"/>
                    <a:shade val="90000"/>
                    <a:satMod val="250000"/>
                    <a:alpha val="100000"/>
                  </a:schemeClr>
                </a:solidFill>
              </a:rPr>
              <a:t>High Will and High Skill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8251262"/>
              </p:ext>
            </p:extLst>
          </p:nvPr>
        </p:nvGraphicFramePr>
        <p:xfrm>
          <a:off x="0" y="1447800"/>
          <a:ext cx="9144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Technical vs. Cultural</a:t>
            </a:r>
          </a:p>
        </p:txBody>
      </p:sp>
      <p:sp>
        <p:nvSpPr>
          <p:cNvPr id="3" name="Content Placeholder 2"/>
          <p:cNvSpPr>
            <a:spLocks noGrp="1"/>
          </p:cNvSpPr>
          <p:nvPr>
            <p:ph idx="1"/>
          </p:nvPr>
        </p:nvSpPr>
        <p:spPr>
          <a:xfrm>
            <a:off x="457200" y="1600200"/>
            <a:ext cx="8382000" cy="4525963"/>
          </a:xfrm>
        </p:spPr>
        <p:txBody>
          <a:bodyPr/>
          <a:lstStyle/>
          <a:p>
            <a:pPr eaLnBrk="1" hangingPunct="1"/>
            <a:r>
              <a:rPr lang="en-US" sz="3100" smtClean="0"/>
              <a:t>Both forms of change are essential to improving organizations.</a:t>
            </a:r>
          </a:p>
          <a:p>
            <a:pPr eaLnBrk="1" hangingPunct="1"/>
            <a:endParaRPr lang="en-US" sz="1600" smtClean="0"/>
          </a:p>
          <a:p>
            <a:pPr eaLnBrk="1" hangingPunct="1"/>
            <a:r>
              <a:rPr lang="en-US" sz="3100" smtClean="0"/>
              <a:t>Schools tend to focus heavily on technical changes and spend little time on cultural change.</a:t>
            </a:r>
          </a:p>
          <a:p>
            <a:pPr eaLnBrk="1" hangingPunct="1"/>
            <a:endParaRPr lang="en-US" sz="1600" smtClean="0"/>
          </a:p>
          <a:p>
            <a:pPr eaLnBrk="1" hangingPunct="1"/>
            <a:r>
              <a:rPr lang="en-US" sz="3100" smtClean="0"/>
              <a:t>Deep change cannot be accomplished without cultural change.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1507</TotalTime>
  <Words>1258</Words>
  <Application>Microsoft Office PowerPoint</Application>
  <PresentationFormat>On-screen Show (4:3)</PresentationFormat>
  <Paragraphs>202</Paragraphs>
  <Slides>37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Calibri</vt:lpstr>
      <vt:lpstr>Wingdings 2</vt:lpstr>
      <vt:lpstr>Arial</vt:lpstr>
      <vt:lpstr>Wingdings</vt:lpstr>
      <vt:lpstr>Office Theme</vt:lpstr>
      <vt:lpstr>The Will to Lead: Creating Healthy School Cultures</vt:lpstr>
      <vt:lpstr>Call to Arms</vt:lpstr>
      <vt:lpstr>A Major Shift in Paradigm</vt:lpstr>
      <vt:lpstr>What Has History Taught Us?</vt:lpstr>
      <vt:lpstr>What’s Next?  Is Change Necessary?</vt:lpstr>
      <vt:lpstr>Two Forms of Change</vt:lpstr>
      <vt:lpstr>Will and Skill</vt:lpstr>
      <vt:lpstr>High Will and High Skill</vt:lpstr>
      <vt:lpstr>Technical vs. Cultural</vt:lpstr>
      <vt:lpstr>Don’t Underestimate Culture</vt:lpstr>
      <vt:lpstr>Choosing Being “Smart”  Over Being “Healthy”</vt:lpstr>
      <vt:lpstr>Avoiding Culture</vt:lpstr>
      <vt:lpstr>School Culture</vt:lpstr>
      <vt:lpstr>Complexity of Cultural Change</vt:lpstr>
      <vt:lpstr>“Healthy” School Culture</vt:lpstr>
      <vt:lpstr>Healthy School Culture Connection of Two Great Concepts</vt:lpstr>
      <vt:lpstr>Learning Activities?</vt:lpstr>
      <vt:lpstr>The Problem</vt:lpstr>
      <vt:lpstr>The Task at Hand</vt:lpstr>
      <vt:lpstr>The Transformational Leader</vt:lpstr>
      <vt:lpstr>Are You Willing to Confront  the Elephants in the Room?</vt:lpstr>
      <vt:lpstr>Predeterminations</vt:lpstr>
      <vt:lpstr>Perceptual Predetermination</vt:lpstr>
      <vt:lpstr>Stereotypes</vt:lpstr>
      <vt:lpstr>Crucial Conversations</vt:lpstr>
      <vt:lpstr>Corrective Lenses “The Optometrist” </vt:lpstr>
      <vt:lpstr>Intrinsic Predetermination</vt:lpstr>
      <vt:lpstr>When Cultures Collide</vt:lpstr>
      <vt:lpstr>Assimilation or Education</vt:lpstr>
      <vt:lpstr>Gifted and Talented Education</vt:lpstr>
      <vt:lpstr>Pedagogy of Confidence</vt:lpstr>
      <vt:lpstr>The Maestro</vt:lpstr>
      <vt:lpstr>Institutional Predetermination</vt:lpstr>
      <vt:lpstr>Policy Elephants</vt:lpstr>
      <vt:lpstr>Rosa Parks Moment</vt:lpstr>
      <vt:lpstr>It’s Not About Us!   It’s About Them!</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Will to Lead: Transformational Leadership</dc:title>
  <dc:creator>Anthony Muhammad</dc:creator>
  <cp:lastModifiedBy>antshaheed</cp:lastModifiedBy>
  <cp:revision>163</cp:revision>
  <dcterms:created xsi:type="dcterms:W3CDTF">2012-12-23T20:54:37Z</dcterms:created>
  <dcterms:modified xsi:type="dcterms:W3CDTF">2016-02-28T05:15:56Z</dcterms:modified>
</cp:coreProperties>
</file>